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22" r:id="rId1"/>
  </p:sldMasterIdLst>
  <p:notesMasterIdLst>
    <p:notesMasterId r:id="rId41"/>
  </p:notesMasterIdLst>
  <p:handoutMasterIdLst>
    <p:handoutMasterId r:id="rId42"/>
  </p:handoutMasterIdLst>
  <p:sldIdLst>
    <p:sldId id="305" r:id="rId2"/>
    <p:sldId id="256" r:id="rId3"/>
    <p:sldId id="304" r:id="rId4"/>
    <p:sldId id="355" r:id="rId5"/>
    <p:sldId id="333" r:id="rId6"/>
    <p:sldId id="332" r:id="rId7"/>
    <p:sldId id="353" r:id="rId8"/>
    <p:sldId id="361" r:id="rId9"/>
    <p:sldId id="334" r:id="rId10"/>
    <p:sldId id="348" r:id="rId11"/>
    <p:sldId id="365" r:id="rId12"/>
    <p:sldId id="367" r:id="rId13"/>
    <p:sldId id="330" r:id="rId14"/>
    <p:sldId id="369" r:id="rId15"/>
    <p:sldId id="298" r:id="rId16"/>
    <p:sldId id="303" r:id="rId17"/>
    <p:sldId id="291" r:id="rId18"/>
    <p:sldId id="292" r:id="rId19"/>
    <p:sldId id="288" r:id="rId20"/>
    <p:sldId id="289" r:id="rId21"/>
    <p:sldId id="290" r:id="rId22"/>
    <p:sldId id="349" r:id="rId23"/>
    <p:sldId id="350" r:id="rId24"/>
    <p:sldId id="299" r:id="rId25"/>
    <p:sldId id="293" r:id="rId26"/>
    <p:sldId id="294" r:id="rId27"/>
    <p:sldId id="295" r:id="rId28"/>
    <p:sldId id="296" r:id="rId29"/>
    <p:sldId id="370" r:id="rId30"/>
    <p:sldId id="297" r:id="rId31"/>
    <p:sldId id="308" r:id="rId32"/>
    <p:sldId id="307" r:id="rId33"/>
    <p:sldId id="313" r:id="rId34"/>
    <p:sldId id="315" r:id="rId35"/>
    <p:sldId id="317" r:id="rId36"/>
    <p:sldId id="319" r:id="rId37"/>
    <p:sldId id="321" r:id="rId38"/>
    <p:sldId id="327" r:id="rId39"/>
    <p:sldId id="323" r:id="rId40"/>
  </p:sldIdLst>
  <p:sldSz cx="12188825" cy="6858000"/>
  <p:notesSz cx="7077075" cy="9363075"/>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3" autoAdjust="0"/>
    <p:restoredTop sz="78080" autoAdjust="0"/>
  </p:normalViewPr>
  <p:slideViewPr>
    <p:cSldViewPr>
      <p:cViewPr varScale="1">
        <p:scale>
          <a:sx n="58" d="100"/>
          <a:sy n="58" d="100"/>
        </p:scale>
        <p:origin x="1176" y="66"/>
      </p:cViewPr>
      <p:guideLst>
        <p:guide orient="horz" pos="2160"/>
        <p:guide pos="3839"/>
      </p:guideLst>
    </p:cSldViewPr>
  </p:slideViewPr>
  <p:notesTextViewPr>
    <p:cViewPr>
      <p:scale>
        <a:sx n="100" d="100"/>
        <a:sy n="100" d="100"/>
      </p:scale>
      <p:origin x="0" y="0"/>
    </p:cViewPr>
  </p:notesTextViewPr>
  <p:notesViewPr>
    <p:cSldViewPr showGuides="1">
      <p:cViewPr varScale="1">
        <p:scale>
          <a:sx n="63" d="100"/>
          <a:sy n="63" d="100"/>
        </p:scale>
        <p:origin x="1986" y="108"/>
      </p:cViewPr>
      <p:guideLst>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a:p>
        </p:txBody>
      </p:sp>
      <p:sp>
        <p:nvSpPr>
          <p:cNvPr id="3" name="Date Placeholder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705E03B7-B591-4A2A-B695-014C5A39F13E}" type="datetimeFigureOut">
              <a:rPr lang="en-US"/>
              <a:t>6/15/2020</a:t>
            </a:fld>
            <a:endParaRPr/>
          </a:p>
        </p:txBody>
      </p:sp>
      <p:sp>
        <p:nvSpPr>
          <p:cNvPr id="4" name="Footer Placeholder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a:p>
        </p:txBody>
      </p:sp>
      <p:sp>
        <p:nvSpPr>
          <p:cNvPr id="5" name="Slide Number Placeholder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a:p>
        </p:txBody>
      </p:sp>
      <p:sp>
        <p:nvSpPr>
          <p:cNvPr id="3" name="Date Placeholder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67DFBD7B-E4FB-4AA8-9540-FD148073ACB3}" type="datetimeFigureOut">
              <a:rPr lang="en-US"/>
              <a:t>6/15/2020</a:t>
            </a:fld>
            <a:endParaRPr/>
          </a:p>
        </p:txBody>
      </p:sp>
      <p:sp>
        <p:nvSpPr>
          <p:cNvPr id="4" name="Slide Image Placeholder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a:p>
        </p:txBody>
      </p:sp>
      <p:sp>
        <p:nvSpPr>
          <p:cNvPr id="5" name="Notes Placeholder 4"/>
          <p:cNvSpPr>
            <a:spLocks noGrp="1"/>
          </p:cNvSpPr>
          <p:nvPr>
            <p:ph type="body" sz="quarter" idx="3"/>
          </p:nvPr>
        </p:nvSpPr>
        <p:spPr>
          <a:xfrm>
            <a:off x="707708" y="4447461"/>
            <a:ext cx="5661660" cy="4213384"/>
          </a:xfrm>
          <a:prstGeom prst="rect">
            <a:avLst/>
          </a:prstGeom>
        </p:spPr>
        <p:txBody>
          <a:bodyPr vert="horz" lIns="93936" tIns="46968" rIns="93936" bIns="46968"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a:p>
        </p:txBody>
      </p:sp>
      <p:sp>
        <p:nvSpPr>
          <p:cNvPr id="7" name="Slide Number Placeholder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a:t>
            </a:fld>
            <a:endParaRPr lang="en-US"/>
          </a:p>
        </p:txBody>
      </p:sp>
    </p:spTree>
    <p:extLst>
      <p:ext uri="{BB962C8B-B14F-4D97-AF65-F5344CB8AC3E}">
        <p14:creationId xmlns:p14="http://schemas.microsoft.com/office/powerpoint/2010/main" val="181417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11</a:t>
            </a:fld>
            <a:endParaRPr lang="en-US"/>
          </a:p>
        </p:txBody>
      </p:sp>
    </p:spTree>
    <p:extLst>
      <p:ext uri="{BB962C8B-B14F-4D97-AF65-F5344CB8AC3E}">
        <p14:creationId xmlns:p14="http://schemas.microsoft.com/office/powerpoint/2010/main" val="1427768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12</a:t>
            </a:fld>
            <a:endParaRPr lang="en-US"/>
          </a:p>
        </p:txBody>
      </p:sp>
    </p:spTree>
    <p:extLst>
      <p:ext uri="{BB962C8B-B14F-4D97-AF65-F5344CB8AC3E}">
        <p14:creationId xmlns:p14="http://schemas.microsoft.com/office/powerpoint/2010/main" val="1293346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13</a:t>
            </a:fld>
            <a:endParaRPr lang="en-US"/>
          </a:p>
        </p:txBody>
      </p:sp>
    </p:spTree>
    <p:extLst>
      <p:ext uri="{BB962C8B-B14F-4D97-AF65-F5344CB8AC3E}">
        <p14:creationId xmlns:p14="http://schemas.microsoft.com/office/powerpoint/2010/main" val="2909778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14</a:t>
            </a:fld>
            <a:endParaRPr lang="en-US"/>
          </a:p>
        </p:txBody>
      </p:sp>
    </p:spTree>
    <p:extLst>
      <p:ext uri="{BB962C8B-B14F-4D97-AF65-F5344CB8AC3E}">
        <p14:creationId xmlns:p14="http://schemas.microsoft.com/office/powerpoint/2010/main" val="3671891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am just going to cover a few commonly passed</a:t>
            </a:r>
            <a:r>
              <a:rPr lang="en-US" baseline="0" dirty="0" smtClean="0"/>
              <a:t> over or more complex parts of minerals. This won’t replace reading or filling out your study guide of course, but should help you understand these things for your life (and for your quiz and exams to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15</a:t>
            </a:fld>
            <a:endParaRPr lang="en-US"/>
          </a:p>
        </p:txBody>
      </p:sp>
    </p:spTree>
    <p:extLst>
      <p:ext uri="{BB962C8B-B14F-4D97-AF65-F5344CB8AC3E}">
        <p14:creationId xmlns:p14="http://schemas.microsoft.com/office/powerpoint/2010/main" val="2337315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16</a:t>
            </a:fld>
            <a:endParaRPr lang="en-US"/>
          </a:p>
        </p:txBody>
      </p:sp>
    </p:spTree>
    <p:extLst>
      <p:ext uri="{BB962C8B-B14F-4D97-AF65-F5344CB8AC3E}">
        <p14:creationId xmlns:p14="http://schemas.microsoft.com/office/powerpoint/2010/main" val="2054799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17</a:t>
            </a:fld>
            <a:endParaRPr lang="en-US"/>
          </a:p>
        </p:txBody>
      </p:sp>
    </p:spTree>
    <p:extLst>
      <p:ext uri="{BB962C8B-B14F-4D97-AF65-F5344CB8AC3E}">
        <p14:creationId xmlns:p14="http://schemas.microsoft.com/office/powerpoint/2010/main" val="362232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18</a:t>
            </a:fld>
            <a:endParaRPr lang="en-US"/>
          </a:p>
        </p:txBody>
      </p:sp>
    </p:spTree>
    <p:extLst>
      <p:ext uri="{BB962C8B-B14F-4D97-AF65-F5344CB8AC3E}">
        <p14:creationId xmlns:p14="http://schemas.microsoft.com/office/powerpoint/2010/main" val="2762713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19</a:t>
            </a:fld>
            <a:endParaRPr lang="en-US"/>
          </a:p>
        </p:txBody>
      </p:sp>
    </p:spTree>
    <p:extLst>
      <p:ext uri="{BB962C8B-B14F-4D97-AF65-F5344CB8AC3E}">
        <p14:creationId xmlns:p14="http://schemas.microsoft.com/office/powerpoint/2010/main" val="2784351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20</a:t>
            </a:fld>
            <a:endParaRPr lang="en-US"/>
          </a:p>
        </p:txBody>
      </p:sp>
    </p:spTree>
    <p:extLst>
      <p:ext uri="{BB962C8B-B14F-4D97-AF65-F5344CB8AC3E}">
        <p14:creationId xmlns:p14="http://schemas.microsoft.com/office/powerpoint/2010/main" val="370670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3</a:t>
            </a:fld>
            <a:endParaRPr lang="en-US"/>
          </a:p>
        </p:txBody>
      </p:sp>
    </p:spTree>
    <p:extLst>
      <p:ext uri="{BB962C8B-B14F-4D97-AF65-F5344CB8AC3E}">
        <p14:creationId xmlns:p14="http://schemas.microsoft.com/office/powerpoint/2010/main" val="1130174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21</a:t>
            </a:fld>
            <a:endParaRPr lang="en-US"/>
          </a:p>
        </p:txBody>
      </p:sp>
    </p:spTree>
    <p:extLst>
      <p:ext uri="{BB962C8B-B14F-4D97-AF65-F5344CB8AC3E}">
        <p14:creationId xmlns:p14="http://schemas.microsoft.com/office/powerpoint/2010/main" val="4061966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22</a:t>
            </a:fld>
            <a:endParaRPr lang="en-US"/>
          </a:p>
        </p:txBody>
      </p:sp>
    </p:spTree>
    <p:extLst>
      <p:ext uri="{BB962C8B-B14F-4D97-AF65-F5344CB8AC3E}">
        <p14:creationId xmlns:p14="http://schemas.microsoft.com/office/powerpoint/2010/main" val="2768216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23</a:t>
            </a:fld>
            <a:endParaRPr lang="en-US"/>
          </a:p>
        </p:txBody>
      </p:sp>
    </p:spTree>
    <p:extLst>
      <p:ext uri="{BB962C8B-B14F-4D97-AF65-F5344CB8AC3E}">
        <p14:creationId xmlns:p14="http://schemas.microsoft.com/office/powerpoint/2010/main" val="3743343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common nutrient</a:t>
            </a:r>
            <a:r>
              <a:rPr lang="en-US" baseline="0" dirty="0" smtClean="0"/>
              <a:t> deficiency in the world</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24</a:t>
            </a:fld>
            <a:endParaRPr lang="en-US"/>
          </a:p>
        </p:txBody>
      </p:sp>
    </p:spTree>
    <p:extLst>
      <p:ext uri="{BB962C8B-B14F-4D97-AF65-F5344CB8AC3E}">
        <p14:creationId xmlns:p14="http://schemas.microsoft.com/office/powerpoint/2010/main" val="371315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26</a:t>
            </a:fld>
            <a:endParaRPr lang="en-US"/>
          </a:p>
        </p:txBody>
      </p:sp>
    </p:spTree>
    <p:extLst>
      <p:ext uri="{BB962C8B-B14F-4D97-AF65-F5344CB8AC3E}">
        <p14:creationId xmlns:p14="http://schemas.microsoft.com/office/powerpoint/2010/main" val="2070474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28</a:t>
            </a:fld>
            <a:endParaRPr lang="en-US"/>
          </a:p>
        </p:txBody>
      </p:sp>
    </p:spTree>
    <p:extLst>
      <p:ext uri="{BB962C8B-B14F-4D97-AF65-F5344CB8AC3E}">
        <p14:creationId xmlns:p14="http://schemas.microsoft.com/office/powerpoint/2010/main" val="3486064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a:t>
            </a:r>
            <a:r>
              <a:rPr lang="en-US" b="1" dirty="0" smtClean="0"/>
              <a:t>Zinc: </a:t>
            </a:r>
            <a:r>
              <a:rPr lang="en-US" b="0" dirty="0" smtClean="0"/>
              <a:t>is found in both plant and animal sources, but animal</a:t>
            </a:r>
            <a:r>
              <a:rPr lang="en-US" b="0" baseline="0" dirty="0" smtClean="0"/>
              <a:t> sources are the best (so I’d list animal products the best food source)</a:t>
            </a:r>
            <a:endParaRPr lang="en-US" dirty="0" smtClean="0"/>
          </a:p>
          <a:p>
            <a:r>
              <a:rPr lang="en-US" b="1" dirty="0" smtClean="0"/>
              <a:t>Chromium</a:t>
            </a:r>
            <a:r>
              <a:rPr lang="en-US" dirty="0" smtClean="0"/>
              <a:t>:</a:t>
            </a:r>
            <a:r>
              <a:rPr lang="en-US" baseline="0" dirty="0" smtClean="0"/>
              <a:t> function = </a:t>
            </a:r>
            <a:r>
              <a:rPr lang="en-US" b="1" baseline="0" dirty="0" smtClean="0"/>
              <a:t>regulate blood glucose</a:t>
            </a:r>
            <a:r>
              <a:rPr lang="en-US" baseline="0" dirty="0" smtClean="0"/>
              <a:t>, sources= meat fish poultry, whole grains, and dairy products.</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4</a:t>
            </a:fld>
            <a:endParaRPr lang="en-US"/>
          </a:p>
        </p:txBody>
      </p:sp>
    </p:spTree>
    <p:extLst>
      <p:ext uri="{BB962C8B-B14F-4D97-AF65-F5344CB8AC3E}">
        <p14:creationId xmlns:p14="http://schemas.microsoft.com/office/powerpoint/2010/main" val="3620586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Tree>
    <p:extLst>
      <p:ext uri="{BB962C8B-B14F-4D97-AF65-F5344CB8AC3E}">
        <p14:creationId xmlns:p14="http://schemas.microsoft.com/office/powerpoint/2010/main" val="311406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Greater than 100mg/d</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Tree>
    <p:extLst>
      <p:ext uri="{BB962C8B-B14F-4D97-AF65-F5344CB8AC3E}">
        <p14:creationId xmlns:p14="http://schemas.microsoft.com/office/powerpoint/2010/main" val="3359655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your trace </a:t>
            </a:r>
            <a:r>
              <a:rPr lang="en-US" baseline="0" dirty="0" smtClean="0"/>
              <a:t>and </a:t>
            </a:r>
            <a:r>
              <a:rPr lang="en-US" baseline="0" dirty="0" smtClean="0"/>
              <a:t>ultra-trace minerals (combined into one group for convenience</a:t>
            </a:r>
            <a:r>
              <a:rPr lang="en-US" baseline="0" dirty="0" smtClean="0"/>
              <a:t>)</a:t>
            </a:r>
          </a:p>
          <a:p>
            <a:r>
              <a:rPr lang="en-US" baseline="0" dirty="0" smtClean="0"/>
              <a:t>Less than 100mg/d</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Tree>
    <p:extLst>
      <p:ext uri="{BB962C8B-B14F-4D97-AF65-F5344CB8AC3E}">
        <p14:creationId xmlns:p14="http://schemas.microsoft.com/office/powerpoint/2010/main" val="37791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Minerals</a:t>
            </a:r>
            <a:r>
              <a:rPr lang="en-US" baseline="0" dirty="0" smtClean="0"/>
              <a:t> are used in many diverse functions </a:t>
            </a:r>
            <a:r>
              <a:rPr lang="en-US" baseline="0" dirty="0" smtClean="0"/>
              <a:t>within </a:t>
            </a:r>
            <a:r>
              <a:rPr lang="en-US" baseline="0" dirty="0" smtClean="0"/>
              <a:t>the </a:t>
            </a:r>
            <a:r>
              <a:rPr lang="en-US" baseline="0" dirty="0" smtClean="0"/>
              <a:t>body</a:t>
            </a:r>
          </a:p>
          <a:p>
            <a:endParaRPr lang="en-US" baseline="0" dirty="0" smtClean="0"/>
          </a:p>
          <a:p>
            <a:r>
              <a:rPr lang="en-US" baseline="0" dirty="0" smtClean="0"/>
              <a:t>What is a cofactor? </a:t>
            </a:r>
            <a:r>
              <a:rPr lang="en-US" dirty="0" smtClean="0"/>
              <a:t>a metallic substance that is necessary for an enzyme to function properly</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Tree>
    <p:extLst>
      <p:ext uri="{BB962C8B-B14F-4D97-AF65-F5344CB8AC3E}">
        <p14:creationId xmlns:p14="http://schemas.microsoft.com/office/powerpoint/2010/main" val="302918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Tree>
    <p:extLst>
      <p:ext uri="{BB962C8B-B14F-4D97-AF65-F5344CB8AC3E}">
        <p14:creationId xmlns:p14="http://schemas.microsoft.com/office/powerpoint/2010/main" val="174195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10</a:t>
            </a:fld>
            <a:endParaRPr lang="en-US"/>
          </a:p>
        </p:txBody>
      </p:sp>
    </p:spTree>
    <p:extLst>
      <p:ext uri="{BB962C8B-B14F-4D97-AF65-F5344CB8AC3E}">
        <p14:creationId xmlns:p14="http://schemas.microsoft.com/office/powerpoint/2010/main" val="244807482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594" y="1346947"/>
            <a:ext cx="1022033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594" y="4299697"/>
            <a:ext cx="1022033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594" y="1484779"/>
            <a:ext cx="10220330"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6702" y="4068923"/>
            <a:ext cx="1080623"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286" y="1432223"/>
            <a:ext cx="9964364" cy="3035808"/>
          </a:xfrm>
        </p:spPr>
        <p:txBody>
          <a:bodyPr anchor="ctr">
            <a:noAutofit/>
          </a:bodyPr>
          <a:lstStyle>
            <a:lvl1pPr algn="l">
              <a:lnSpc>
                <a:spcPct val="80000"/>
              </a:lnSpc>
              <a:defRPr sz="7198" cap="none"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569" y="4389120"/>
            <a:ext cx="7889217" cy="1069848"/>
          </a:xfrm>
        </p:spPr>
        <p:txBody>
          <a:bodyPr>
            <a:normAutofit/>
          </a:bodyPr>
          <a:lstStyle>
            <a:lvl1pPr marL="0" indent="0" algn="l">
              <a:buNone/>
              <a:defRPr sz="2199">
                <a:solidFill>
                  <a:schemeClr val="tx1"/>
                </a:solidFill>
              </a:defRPr>
            </a:lvl1pPr>
            <a:lvl2pPr marL="457063" indent="0" algn="ctr">
              <a:buNone/>
              <a:defRPr sz="2199"/>
            </a:lvl2pPr>
            <a:lvl3pPr marL="914126" indent="0" algn="ctr">
              <a:buNone/>
              <a:defRPr sz="21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7209051-6E81-43E8-9099-FF6A0C3DCFE8}" type="datetime1">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0235" y="4289334"/>
            <a:ext cx="1193557" cy="640080"/>
          </a:xfrm>
        </p:spPr>
        <p:txBody>
          <a:bodyPr/>
          <a:lstStyle>
            <a:lvl1pPr>
              <a:defRPr sz="2799" b="0"/>
            </a:lvl1pPr>
          </a:lstStyle>
          <a:p>
            <a:fld id="{34C99D79-8A4B-4031-B1E0-AF26F8EDF2BC}" type="slidenum">
              <a:rPr lang="en-US" smtClean="0"/>
              <a:t>‹#›</a:t>
            </a:fld>
            <a:endParaRPr lang="en-US"/>
          </a:p>
        </p:txBody>
      </p:sp>
    </p:spTree>
    <p:extLst>
      <p:ext uri="{BB962C8B-B14F-4D97-AF65-F5344CB8AC3E}">
        <p14:creationId xmlns:p14="http://schemas.microsoft.com/office/powerpoint/2010/main" val="298466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CEAB04-7709-4C1E-A61A-74684A0170FC}" type="datetime1">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C99D79-8A4B-4031-B1E0-AF26F8EDF2BC}" type="slidenum">
              <a:rPr lang="en-US" smtClean="0"/>
              <a:t>‹#›</a:t>
            </a:fld>
            <a:endParaRPr lang="en-US"/>
          </a:p>
        </p:txBody>
      </p:sp>
    </p:spTree>
    <p:extLst>
      <p:ext uri="{BB962C8B-B14F-4D97-AF65-F5344CB8AC3E}">
        <p14:creationId xmlns:p14="http://schemas.microsoft.com/office/powerpoint/2010/main" val="373974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533400"/>
            <a:ext cx="2552035"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522" y="533400"/>
            <a:ext cx="7503745"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79BD0D-E0B1-4CED-AC65-708AC79EB9CD}" type="datetime1">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C99D79-8A4B-4031-B1E0-AF26F8EDF2BC}" type="slidenum">
              <a:rPr lang="en-US" smtClean="0"/>
              <a:t>‹#›</a:t>
            </a:fld>
            <a:endParaRPr lang="en-US"/>
          </a:p>
        </p:txBody>
      </p:sp>
    </p:spTree>
    <p:extLst>
      <p:ext uri="{BB962C8B-B14F-4D97-AF65-F5344CB8AC3E}">
        <p14:creationId xmlns:p14="http://schemas.microsoft.com/office/powerpoint/2010/main" val="197908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C3EA6D-DF0B-4D4B-B359-5F1D1D0E30A4}" type="datetime1">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C99D79-8A4B-4031-B1E0-AF26F8EDF2BC}" type="slidenum">
              <a:rPr lang="en-US" smtClean="0"/>
              <a:t>‹#›</a:t>
            </a:fld>
            <a:endParaRPr lang="en-US"/>
          </a:p>
        </p:txBody>
      </p:sp>
    </p:spTree>
    <p:extLst>
      <p:ext uri="{BB962C8B-B14F-4D97-AF65-F5344CB8AC3E}">
        <p14:creationId xmlns:p14="http://schemas.microsoft.com/office/powerpoint/2010/main" val="3392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88825"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6564" y="1225296"/>
            <a:ext cx="9278743" cy="3520440"/>
          </a:xfrm>
        </p:spPr>
        <p:txBody>
          <a:bodyPr anchor="ctr">
            <a:normAutofit/>
          </a:bodyPr>
          <a:lstStyle>
            <a:lvl1pPr>
              <a:lnSpc>
                <a:spcPct val="80000"/>
              </a:lnSpc>
              <a:defRPr sz="7198" b="0"/>
            </a:lvl1pPr>
          </a:lstStyle>
          <a:p>
            <a:r>
              <a:rPr lang="en-US" smtClean="0"/>
              <a:t>Click to edit Master title style</a:t>
            </a:r>
            <a:endParaRPr lang="en-US" dirty="0"/>
          </a:p>
        </p:txBody>
      </p:sp>
      <p:sp>
        <p:nvSpPr>
          <p:cNvPr id="3" name="Text Placeholder 2"/>
          <p:cNvSpPr>
            <a:spLocks noGrp="1"/>
          </p:cNvSpPr>
          <p:nvPr>
            <p:ph type="body" idx="1"/>
          </p:nvPr>
        </p:nvSpPr>
        <p:spPr>
          <a:xfrm>
            <a:off x="2165210" y="5020056"/>
            <a:ext cx="9050203" cy="1066800"/>
          </a:xfrm>
        </p:spPr>
        <p:txBody>
          <a:bodyPr anchor="t">
            <a:normAutofit/>
          </a:bodyPr>
          <a:lstStyle>
            <a:lvl1pPr marL="0" indent="0">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1430" y="6272785"/>
            <a:ext cx="2643620" cy="365125"/>
          </a:xfrm>
        </p:spPr>
        <p:txBody>
          <a:bodyPr/>
          <a:lstStyle/>
          <a:p>
            <a:fld id="{977EDB99-15BC-4479-BAC5-1E502E66917A}" type="datetime1">
              <a:rPr lang="en-US" smtClean="0"/>
              <a:t>6/15/2020</a:t>
            </a:fld>
            <a:endParaRPr lang="en-US"/>
          </a:p>
        </p:txBody>
      </p:sp>
      <p:sp>
        <p:nvSpPr>
          <p:cNvPr id="5" name="Footer Placeholder 4"/>
          <p:cNvSpPr>
            <a:spLocks noGrp="1"/>
          </p:cNvSpPr>
          <p:nvPr>
            <p:ph type="ftr" sz="quarter" idx="11"/>
          </p:nvPr>
        </p:nvSpPr>
        <p:spPr>
          <a:xfrm>
            <a:off x="2182140" y="6272785"/>
            <a:ext cx="6326000" cy="365125"/>
          </a:xfrm>
        </p:spPr>
        <p:txBody>
          <a:bodyPr/>
          <a:lstStyle/>
          <a:p>
            <a:endParaRPr lang="en-US"/>
          </a:p>
        </p:txBody>
      </p:sp>
      <p:grpSp>
        <p:nvGrpSpPr>
          <p:cNvPr id="8" name="Group 7"/>
          <p:cNvGrpSpPr/>
          <p:nvPr/>
        </p:nvGrpSpPr>
        <p:grpSpPr>
          <a:xfrm>
            <a:off x="897165" y="2325848"/>
            <a:ext cx="1080623"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482" y="2506133"/>
            <a:ext cx="1187989" cy="720332"/>
          </a:xfrm>
        </p:spPr>
        <p:txBody>
          <a:bodyPr/>
          <a:lstStyle>
            <a:lvl1pPr>
              <a:defRPr sz="2799"/>
            </a:lvl1pPr>
          </a:lstStyle>
          <a:p>
            <a:fld id="{34C99D79-8A4B-4031-B1E0-AF26F8EDF2BC}" type="slidenum">
              <a:rPr lang="en-US" smtClean="0"/>
              <a:t>‹#›</a:t>
            </a:fld>
            <a:endParaRPr lang="en-US"/>
          </a:p>
        </p:txBody>
      </p:sp>
    </p:spTree>
    <p:extLst>
      <p:ext uri="{BB962C8B-B14F-4D97-AF65-F5344CB8AC3E}">
        <p14:creationId xmlns:p14="http://schemas.microsoft.com/office/powerpoint/2010/main" val="15091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569" y="2194560"/>
            <a:ext cx="4753642" cy="3977640"/>
          </a:xfrm>
        </p:spPr>
        <p:txBody>
          <a:bodyPr/>
          <a:lstStyle>
            <a:lvl1pPr>
              <a:defRPr sz="1999"/>
            </a:lvl1pPr>
            <a:lvl2pPr>
              <a:defRPr sz="1799"/>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2567" y="2194560"/>
            <a:ext cx="4753642" cy="3977640"/>
          </a:xfrm>
        </p:spPr>
        <p:txBody>
          <a:bodyPr/>
          <a:lstStyle>
            <a:lvl1pPr>
              <a:defRPr sz="1999"/>
            </a:lvl1pPr>
            <a:lvl2pPr>
              <a:defRPr sz="1799"/>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067C2A3-CD19-48AB-9F64-ECCF75182EDD}" type="datetime1">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C99D79-8A4B-4031-B1E0-AF26F8EDF2BC}" type="slidenum">
              <a:rPr lang="en-US" smtClean="0"/>
              <a:t>‹#›</a:t>
            </a:fld>
            <a:endParaRPr lang="en-US"/>
          </a:p>
        </p:txBody>
      </p:sp>
    </p:spTree>
    <p:extLst>
      <p:ext uri="{BB962C8B-B14F-4D97-AF65-F5344CB8AC3E}">
        <p14:creationId xmlns:p14="http://schemas.microsoft.com/office/powerpoint/2010/main" val="248898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522" y="2048256"/>
            <a:ext cx="4753642" cy="640080"/>
          </a:xfrm>
        </p:spPr>
        <p:txBody>
          <a:bodyPr anchor="ctr">
            <a:normAutofit/>
          </a:bodyPr>
          <a:lstStyle>
            <a:lvl1pPr marL="0" indent="0">
              <a:buNone/>
              <a:defRPr sz="1999" b="1">
                <a:solidFill>
                  <a:schemeClr val="accent1">
                    <a:lumMod val="75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569" y="2743200"/>
            <a:ext cx="4753642" cy="3291840"/>
          </a:xfrm>
        </p:spPr>
        <p:txBody>
          <a:bodyPr/>
          <a:lstStyle>
            <a:lvl1pPr>
              <a:defRPr sz="1999"/>
            </a:lvl1pPr>
            <a:lvl2pPr>
              <a:defRPr sz="1799"/>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2567" y="2048256"/>
            <a:ext cx="4753642" cy="640080"/>
          </a:xfrm>
        </p:spPr>
        <p:txBody>
          <a:bodyPr anchor="ctr">
            <a:normAutofit/>
          </a:bodyPr>
          <a:lstStyle>
            <a:lvl1pPr marL="0" indent="0">
              <a:buNone/>
              <a:defRPr sz="1999" b="1">
                <a:solidFill>
                  <a:schemeClr val="accent1">
                    <a:lumMod val="75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2567" y="2743200"/>
            <a:ext cx="4753642" cy="3291840"/>
          </a:xfrm>
        </p:spPr>
        <p:txBody>
          <a:bodyPr/>
          <a:lstStyle>
            <a:lvl1pPr>
              <a:defRPr sz="1999"/>
            </a:lvl1pPr>
            <a:lvl2pPr>
              <a:defRPr sz="1799"/>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63E8C1-7C87-4705-AB97-8CD17D208E3F}" type="datetime1">
              <a:rPr lang="en-US" smtClean="0"/>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C99D79-8A4B-4031-B1E0-AF26F8EDF2BC}" type="slidenum">
              <a:rPr lang="en-US" smtClean="0"/>
              <a:t>‹#›</a:t>
            </a:fld>
            <a:endParaRPr lang="en-US"/>
          </a:p>
        </p:txBody>
      </p:sp>
    </p:spTree>
    <p:extLst>
      <p:ext uri="{BB962C8B-B14F-4D97-AF65-F5344CB8AC3E}">
        <p14:creationId xmlns:p14="http://schemas.microsoft.com/office/powerpoint/2010/main" val="89603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20C624E-DF92-4841-B9B9-DD11AA239B85}" type="datetime1">
              <a:rPr lang="en-US" smtClean="0"/>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C99D79-8A4B-4031-B1E0-AF26F8EDF2BC}" type="slidenum">
              <a:rPr lang="en-US" smtClean="0"/>
              <a:t>‹#›</a:t>
            </a:fld>
            <a:endParaRPr lang="en-US"/>
          </a:p>
        </p:txBody>
      </p:sp>
    </p:spTree>
    <p:extLst>
      <p:ext uri="{BB962C8B-B14F-4D97-AF65-F5344CB8AC3E}">
        <p14:creationId xmlns:p14="http://schemas.microsoft.com/office/powerpoint/2010/main" val="21184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DA3AE1-4360-4D5B-BDBC-656B872DD533}" type="datetime1">
              <a:rPr lang="en-US" smtClean="0"/>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C99D79-8A4B-4031-B1E0-AF26F8EDF2BC}" type="slidenum">
              <a:rPr lang="en-US" smtClean="0"/>
              <a:t>‹#›</a:t>
            </a:fld>
            <a:endParaRPr lang="en-US"/>
          </a:p>
        </p:txBody>
      </p:sp>
    </p:spTree>
    <p:extLst>
      <p:ext uri="{BB962C8B-B14F-4D97-AF65-F5344CB8AC3E}">
        <p14:creationId xmlns:p14="http://schemas.microsoft.com/office/powerpoint/2010/main" val="238857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1578" y="1"/>
            <a:ext cx="388724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7413" y="685800"/>
            <a:ext cx="3199567" cy="1737360"/>
          </a:xfrm>
        </p:spPr>
        <p:txBody>
          <a:bodyPr anchor="b">
            <a:normAutofit/>
          </a:bodyPr>
          <a:lstStyle>
            <a:lvl1pPr>
              <a:defRPr sz="3199" b="0"/>
            </a:lvl1pPr>
          </a:lstStyle>
          <a:p>
            <a:r>
              <a:rPr lang="en-US" smtClean="0"/>
              <a:t>Click to edit Master title style</a:t>
            </a:r>
            <a:endParaRPr lang="en-US" dirty="0"/>
          </a:p>
        </p:txBody>
      </p:sp>
      <p:sp>
        <p:nvSpPr>
          <p:cNvPr id="3" name="Content Placeholder 2"/>
          <p:cNvSpPr>
            <a:spLocks noGrp="1"/>
          </p:cNvSpPr>
          <p:nvPr>
            <p:ph idx="1"/>
          </p:nvPr>
        </p:nvSpPr>
        <p:spPr>
          <a:xfrm>
            <a:off x="837982" y="685800"/>
            <a:ext cx="6709948" cy="5020056"/>
          </a:xfrm>
        </p:spPr>
        <p:txBody>
          <a:bodyPr/>
          <a:lstStyle>
            <a:lvl1pPr>
              <a:defRPr sz="1999"/>
            </a:lvl1pPr>
            <a:lvl2pPr>
              <a:defRPr sz="1799"/>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7413" y="2423160"/>
            <a:ext cx="3199567"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90708-46A4-4851-883E-8DFB8939107E}" type="datetime1">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398756" y="6229681"/>
            <a:ext cx="457081"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4C99D79-8A4B-4031-B1E0-AF26F8EDF2BC}" type="slidenum">
              <a:rPr lang="en-US" smtClean="0"/>
              <a:t>‹#›</a:t>
            </a:fld>
            <a:endParaRPr lang="en-US"/>
          </a:p>
        </p:txBody>
      </p:sp>
    </p:spTree>
    <p:extLst>
      <p:ext uri="{BB962C8B-B14F-4D97-AF65-F5344CB8AC3E}">
        <p14:creationId xmlns:p14="http://schemas.microsoft.com/office/powerpoint/2010/main" val="17558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1578" y="1"/>
            <a:ext cx="388724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7413" y="685800"/>
            <a:ext cx="3199567" cy="1737360"/>
          </a:xfrm>
        </p:spPr>
        <p:txBody>
          <a:bodyPr anchor="b">
            <a:normAutofit/>
          </a:bodyPr>
          <a:lstStyle>
            <a:lvl1pPr>
              <a:defRPr sz="31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1578" cy="6858000"/>
          </a:xfrm>
          <a:solidFill>
            <a:schemeClr val="tx2">
              <a:lumMod val="20000"/>
              <a:lumOff val="80000"/>
            </a:schemeClr>
          </a:solidFill>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smtClean="0"/>
              <a:t>Click icon to add picture</a:t>
            </a:r>
            <a:endParaRPr lang="en-US" dirty="0"/>
          </a:p>
        </p:txBody>
      </p:sp>
      <p:sp>
        <p:nvSpPr>
          <p:cNvPr id="4" name="Text Placeholder 3"/>
          <p:cNvSpPr>
            <a:spLocks noGrp="1"/>
          </p:cNvSpPr>
          <p:nvPr>
            <p:ph type="body" sz="half" idx="2"/>
          </p:nvPr>
        </p:nvSpPr>
        <p:spPr>
          <a:xfrm>
            <a:off x="8547413" y="2423160"/>
            <a:ext cx="3199567"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88EFFC-86AE-4294-A319-CAFC2651994B}" type="datetime1">
              <a:rPr lang="en-US" smtClean="0"/>
              <a:t>6/15/2020</a:t>
            </a:fld>
            <a:endParaRPr lang="en-US"/>
          </a:p>
        </p:txBody>
      </p:sp>
      <p:grpSp>
        <p:nvGrpSpPr>
          <p:cNvPr id="8" name="Group 7"/>
          <p:cNvGrpSpPr>
            <a:grpSpLocks noChangeAspect="1"/>
          </p:cNvGrpSpPr>
          <p:nvPr/>
        </p:nvGrpSpPr>
        <p:grpSpPr>
          <a:xfrm>
            <a:off x="11398756" y="6229681"/>
            <a:ext cx="457081"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4C99D79-8A4B-4031-B1E0-AF26F8EDF2BC}" type="slidenum">
              <a:rPr lang="en-US" smtClean="0"/>
              <a:t>‹#›</a:t>
            </a:fld>
            <a:endParaRPr lang="en-US"/>
          </a:p>
        </p:txBody>
      </p:sp>
    </p:spTree>
    <p:extLst>
      <p:ext uri="{BB962C8B-B14F-4D97-AF65-F5344CB8AC3E}">
        <p14:creationId xmlns:p14="http://schemas.microsoft.com/office/powerpoint/2010/main" val="197686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569" y="484632"/>
            <a:ext cx="10055781"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569" y="2121408"/>
            <a:ext cx="10055781"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2350" y="6272785"/>
            <a:ext cx="3272700" cy="365125"/>
          </a:xfrm>
          <a:prstGeom prst="rect">
            <a:avLst/>
          </a:prstGeom>
        </p:spPr>
        <p:txBody>
          <a:bodyPr vert="horz" lIns="91440" tIns="45720" rIns="91440" bIns="45720" rtlCol="0" anchor="ctr"/>
          <a:lstStyle>
            <a:lvl1pPr algn="r">
              <a:defRPr sz="1100">
                <a:solidFill>
                  <a:schemeClr val="tx2"/>
                </a:solidFill>
              </a:defRPr>
            </a:lvl1pPr>
          </a:lstStyle>
          <a:p>
            <a:fld id="{D29E8617-6EA8-4B97-A5E8-E18E98765EE2}" type="datetime1">
              <a:rPr lang="en-US" smtClean="0"/>
              <a:pPr/>
              <a:t>6/15/2020</a:t>
            </a:fld>
            <a:endParaRPr lang="en-US"/>
          </a:p>
        </p:txBody>
      </p:sp>
      <p:sp>
        <p:nvSpPr>
          <p:cNvPr id="5" name="Footer Placeholder 4"/>
          <p:cNvSpPr>
            <a:spLocks noGrp="1"/>
          </p:cNvSpPr>
          <p:nvPr>
            <p:ph type="ftr" sz="quarter" idx="3"/>
          </p:nvPr>
        </p:nvSpPr>
        <p:spPr>
          <a:xfrm>
            <a:off x="1087853" y="6272785"/>
            <a:ext cx="6326000"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398756" y="6229681"/>
            <a:ext cx="457081"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08183" y="6272785"/>
            <a:ext cx="639913"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34C99D79-8A4B-4031-B1E0-AF26F8EDF2BC}" type="slidenum">
              <a:rPr lang="en-US" smtClean="0"/>
              <a:pPr/>
              <a:t>‹#›</a:t>
            </a:fld>
            <a:endParaRPr lang="en-US"/>
          </a:p>
        </p:txBody>
      </p:sp>
    </p:spTree>
    <p:extLst>
      <p:ext uri="{BB962C8B-B14F-4D97-AF65-F5344CB8AC3E}">
        <p14:creationId xmlns:p14="http://schemas.microsoft.com/office/powerpoint/2010/main" val="579038265"/>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126" rtl="0" eaLnBrk="1" latinLnBrk="0" hangingPunct="1">
        <a:lnSpc>
          <a:spcPct val="90000"/>
        </a:lnSpc>
        <a:spcBef>
          <a:spcPct val="0"/>
        </a:spcBef>
        <a:buNone/>
        <a:defRPr sz="4799"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25" indent="-182825" algn="l" defTabSz="914126" rtl="0" eaLnBrk="1" latinLnBrk="0" hangingPunct="1">
        <a:lnSpc>
          <a:spcPct val="90000"/>
        </a:lnSpc>
        <a:spcBef>
          <a:spcPts val="1200"/>
        </a:spcBef>
        <a:buClr>
          <a:schemeClr val="accent1">
            <a:lumMod val="75000"/>
          </a:schemeClr>
        </a:buClr>
        <a:buSzPct val="85000"/>
        <a:buFont typeface="Wingdings" pitchFamily="2" charset="2"/>
        <a:buChar char="§"/>
        <a:defRPr sz="1999" kern="1200">
          <a:solidFill>
            <a:schemeClr val="tx1"/>
          </a:solidFill>
          <a:latin typeface="+mn-lt"/>
          <a:ea typeface="+mn-ea"/>
          <a:cs typeface="+mn-cs"/>
        </a:defRPr>
      </a:lvl1pPr>
      <a:lvl2pPr marL="457063"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799" kern="1200">
          <a:solidFill>
            <a:schemeClr val="tx1"/>
          </a:solidFill>
          <a:latin typeface="+mn-lt"/>
          <a:ea typeface="+mn-ea"/>
          <a:cs typeface="+mn-cs"/>
        </a:defRPr>
      </a:lvl2pPr>
      <a:lvl3pPr marL="731301"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538"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79776"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59952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89943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19934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49925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jp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C3E2B6-C633-496B-AAB1-DA7B70C1F135}"/>
              </a:ext>
            </a:extLst>
          </p:cNvPr>
          <p:cNvSpPr>
            <a:spLocks noGrp="1"/>
          </p:cNvSpPr>
          <p:nvPr>
            <p:ph type="title"/>
          </p:nvPr>
        </p:nvSpPr>
        <p:spPr>
          <a:xfrm>
            <a:off x="346906" y="317450"/>
            <a:ext cx="7881105" cy="901750"/>
          </a:xfrm>
        </p:spPr>
        <p:txBody>
          <a:bodyPr>
            <a:normAutofit/>
          </a:bodyPr>
          <a:lstStyle/>
          <a:p>
            <a:r>
              <a:rPr lang="en-US" sz="3600" dirty="0"/>
              <a:t>Welcome to tonight’s meeting!</a:t>
            </a:r>
          </a:p>
        </p:txBody>
      </p:sp>
      <p:sp>
        <p:nvSpPr>
          <p:cNvPr id="4" name="Content Placeholder 2">
            <a:extLst>
              <a:ext uri="{FF2B5EF4-FFF2-40B4-BE49-F238E27FC236}">
                <a16:creationId xmlns="" xmlns:a16="http://schemas.microsoft.com/office/drawing/2014/main" id="{1CACD95E-F8BF-4F9E-BCA6-096B4235D8B0}"/>
              </a:ext>
            </a:extLst>
          </p:cNvPr>
          <p:cNvSpPr txBox="1">
            <a:spLocks/>
          </p:cNvSpPr>
          <p:nvPr/>
        </p:nvSpPr>
        <p:spPr>
          <a:xfrm>
            <a:off x="1979612" y="1713480"/>
            <a:ext cx="6019800" cy="4191000"/>
          </a:xfrm>
          <a:prstGeom prst="rect">
            <a:avLst/>
          </a:prstGeom>
        </p:spPr>
        <p:txBody>
          <a:bodyPr vert="horz" lIns="121899" tIns="60949" rIns="121899" bIns="60949" rtlCol="0">
            <a:normAutofit fontScale="92500" lnSpcReduction="20000"/>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a:buClr>
                <a:srgbClr val="89C01C"/>
              </a:buClr>
              <a:defRPr/>
            </a:pPr>
            <a:r>
              <a:rPr lang="en-US" dirty="0" smtClean="0"/>
              <a:t>We will start at 8pm MT</a:t>
            </a:r>
          </a:p>
          <a:p>
            <a:pPr>
              <a:buClr>
                <a:srgbClr val="89C01C"/>
              </a:buClr>
              <a:defRPr/>
            </a:pPr>
            <a:r>
              <a:rPr lang="en-US" dirty="0" smtClean="0"/>
              <a:t>To </a:t>
            </a:r>
            <a:r>
              <a:rPr lang="en-US" dirty="0"/>
              <a:t>minimize distraction, please hold your questions and comments until I open it up for </a:t>
            </a:r>
            <a:r>
              <a:rPr lang="en-US" dirty="0" smtClean="0"/>
              <a:t>questions</a:t>
            </a:r>
            <a:endParaRPr lang="en-US" sz="1200" dirty="0">
              <a:solidFill>
                <a:srgbClr val="000000"/>
              </a:solidFill>
              <a:latin typeface="Constantia"/>
            </a:endParaRPr>
          </a:p>
          <a:p>
            <a:pPr>
              <a:buClr>
                <a:srgbClr val="89C01C"/>
              </a:buClr>
              <a:defRPr/>
            </a:pPr>
            <a:r>
              <a:rPr lang="en-US" dirty="0"/>
              <a:t>Have the DRI tables handy, we will refer to them several times tonight</a:t>
            </a:r>
          </a:p>
          <a:p>
            <a:pPr>
              <a:buClr>
                <a:srgbClr val="89C01C"/>
              </a:buClr>
              <a:defRPr/>
            </a:pPr>
            <a:r>
              <a:rPr lang="en-US" dirty="0"/>
              <a:t>Hopefully you are all implementing your ACT project from the week 08 assignment (you need to do this for at least 5 days). Contact your instructor with questions!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531" y="2057400"/>
            <a:ext cx="1141108" cy="10892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612" y="4114801"/>
            <a:ext cx="1385711" cy="1295400"/>
          </a:xfrm>
          <a:prstGeom prst="rect">
            <a:avLst/>
          </a:prstGeom>
        </p:spPr>
      </p:pic>
    </p:spTree>
    <p:extLst>
      <p:ext uri="{BB962C8B-B14F-4D97-AF65-F5344CB8AC3E}">
        <p14:creationId xmlns:p14="http://schemas.microsoft.com/office/powerpoint/2010/main" val="224959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Minerals- </a:t>
            </a:r>
            <a:r>
              <a:rPr lang="en-US" dirty="0" smtClean="0"/>
              <a:t>Bioavailability</a:t>
            </a:r>
            <a:endParaRPr lang="en-US" dirty="0"/>
          </a:p>
        </p:txBody>
      </p:sp>
      <p:pic>
        <p:nvPicPr>
          <p:cNvPr id="5" name="Picture 4"/>
          <p:cNvPicPr>
            <a:picLocks noChangeAspect="1"/>
          </p:cNvPicPr>
          <p:nvPr/>
        </p:nvPicPr>
        <p:blipFill>
          <a:blip r:embed="rId3"/>
          <a:stretch>
            <a:fillRect/>
          </a:stretch>
        </p:blipFill>
        <p:spPr>
          <a:xfrm>
            <a:off x="2431518" y="1710937"/>
            <a:ext cx="7325788" cy="4314466"/>
          </a:xfrm>
          <a:prstGeom prst="rect">
            <a:avLst/>
          </a:prstGeom>
        </p:spPr>
      </p:pic>
      <p:sp>
        <p:nvSpPr>
          <p:cNvPr id="8" name="TextBox 7"/>
          <p:cNvSpPr txBox="1"/>
          <p:nvPr/>
        </p:nvSpPr>
        <p:spPr>
          <a:xfrm>
            <a:off x="3275012" y="6025403"/>
            <a:ext cx="5867400" cy="338554"/>
          </a:xfrm>
          <a:prstGeom prst="rect">
            <a:avLst/>
          </a:prstGeom>
          <a:noFill/>
        </p:spPr>
        <p:txBody>
          <a:bodyPr wrap="square" rtlCol="0">
            <a:spAutoFit/>
          </a:bodyPr>
          <a:lstStyle/>
          <a:p>
            <a:r>
              <a:rPr lang="en-US" sz="1600" dirty="0" smtClean="0"/>
              <a:t>From week 4: Digestion Review slides</a:t>
            </a:r>
          </a:p>
        </p:txBody>
      </p:sp>
    </p:spTree>
    <p:extLst>
      <p:ext uri="{BB962C8B-B14F-4D97-AF65-F5344CB8AC3E}">
        <p14:creationId xmlns:p14="http://schemas.microsoft.com/office/powerpoint/2010/main" val="115527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Minerals- </a:t>
            </a:r>
            <a:r>
              <a:rPr lang="en-US" dirty="0" smtClean="0"/>
              <a:t>Bioavailability</a:t>
            </a:r>
            <a:endParaRPr lang="en-US" dirty="0"/>
          </a:p>
        </p:txBody>
      </p:sp>
      <p:pic>
        <p:nvPicPr>
          <p:cNvPr id="3" name="Picture 2"/>
          <p:cNvPicPr>
            <a:picLocks noChangeAspect="1"/>
          </p:cNvPicPr>
          <p:nvPr/>
        </p:nvPicPr>
        <p:blipFill>
          <a:blip r:embed="rId3"/>
          <a:stretch>
            <a:fillRect/>
          </a:stretch>
        </p:blipFill>
        <p:spPr>
          <a:xfrm>
            <a:off x="1938394" y="2116143"/>
            <a:ext cx="8312036" cy="3363849"/>
          </a:xfrm>
          <a:prstGeom prst="rect">
            <a:avLst/>
          </a:prstGeom>
        </p:spPr>
      </p:pic>
      <p:sp>
        <p:nvSpPr>
          <p:cNvPr id="2" name="TextBox 1"/>
          <p:cNvSpPr txBox="1"/>
          <p:nvPr/>
        </p:nvSpPr>
        <p:spPr>
          <a:xfrm>
            <a:off x="1751012" y="5638800"/>
            <a:ext cx="7086600" cy="338554"/>
          </a:xfrm>
          <a:prstGeom prst="rect">
            <a:avLst/>
          </a:prstGeom>
          <a:noFill/>
        </p:spPr>
        <p:txBody>
          <a:bodyPr wrap="square" rtlCol="0">
            <a:spAutoFit/>
          </a:bodyPr>
          <a:lstStyle/>
          <a:p>
            <a:r>
              <a:rPr lang="en-US" sz="1600" dirty="0" smtClean="0"/>
              <a:t>Textbook </a:t>
            </a:r>
            <a:r>
              <a:rPr lang="en-US" sz="1600" dirty="0" err="1" smtClean="0"/>
              <a:t>Ch</a:t>
            </a:r>
            <a:r>
              <a:rPr lang="en-US" sz="1600" dirty="0" smtClean="0"/>
              <a:t> 4 page 65</a:t>
            </a:r>
            <a:endParaRPr lang="en-US" sz="1600" dirty="0"/>
          </a:p>
        </p:txBody>
      </p:sp>
    </p:spTree>
    <p:extLst>
      <p:ext uri="{BB962C8B-B14F-4D97-AF65-F5344CB8AC3E}">
        <p14:creationId xmlns:p14="http://schemas.microsoft.com/office/powerpoint/2010/main" val="33056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Minerals- </a:t>
            </a:r>
            <a:r>
              <a:rPr lang="en-US" dirty="0" smtClean="0"/>
              <a:t>Bioavailability</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sz="2000" dirty="0" smtClean="0"/>
              <a:t>Bioavailability: </a:t>
            </a:r>
          </a:p>
          <a:p>
            <a:pPr marL="0" indent="0">
              <a:buNone/>
            </a:pPr>
            <a:r>
              <a:rPr lang="en-US" sz="2000" dirty="0" smtClean="0"/>
              <a:t>The proportion of a nutrient that is absorbed and metabolized</a:t>
            </a:r>
          </a:p>
          <a:p>
            <a:pPr marL="0" indent="0">
              <a:buNone/>
            </a:pPr>
            <a:r>
              <a:rPr lang="en-US" sz="2000" dirty="0" smtClean="0"/>
              <a:t>What impacts bioavailability?</a:t>
            </a:r>
          </a:p>
          <a:p>
            <a:pPr lvl="1"/>
            <a:r>
              <a:rPr lang="en-US" sz="2000" dirty="0" smtClean="0"/>
              <a:t>Competition for absorption</a:t>
            </a:r>
          </a:p>
          <a:p>
            <a:pPr lvl="1"/>
            <a:r>
              <a:rPr lang="en-US" sz="2000" dirty="0"/>
              <a:t>Nutritional </a:t>
            </a:r>
            <a:r>
              <a:rPr lang="en-US" sz="2000" dirty="0" smtClean="0"/>
              <a:t>need</a:t>
            </a:r>
          </a:p>
          <a:p>
            <a:pPr lvl="1"/>
            <a:r>
              <a:rPr lang="en-US" sz="2000" dirty="0"/>
              <a:t>Other substances in the food or meal</a:t>
            </a:r>
          </a:p>
          <a:p>
            <a:pPr lvl="2"/>
            <a:r>
              <a:rPr lang="en-US" sz="1801" dirty="0"/>
              <a:t>Can be good (vitamin C and iron absorption)</a:t>
            </a:r>
          </a:p>
          <a:p>
            <a:pPr lvl="2"/>
            <a:r>
              <a:rPr lang="en-US" sz="1801" dirty="0"/>
              <a:t>Can be bad: </a:t>
            </a:r>
            <a:r>
              <a:rPr lang="en-US" sz="1801" dirty="0" err="1"/>
              <a:t>Phytates</a:t>
            </a:r>
            <a:r>
              <a:rPr lang="en-US" sz="1801" dirty="0"/>
              <a:t>, oxalates, tannins</a:t>
            </a:r>
          </a:p>
          <a:p>
            <a:pPr lvl="1"/>
            <a:r>
              <a:rPr lang="en-US" sz="2000" dirty="0" smtClean="0"/>
              <a:t>Animal </a:t>
            </a:r>
            <a:r>
              <a:rPr lang="en-US" sz="2000" dirty="0"/>
              <a:t>products vs plant foods</a:t>
            </a:r>
          </a:p>
          <a:p>
            <a:pPr marL="274238" lvl="1" indent="0">
              <a:buNone/>
            </a:pPr>
            <a:endParaRPr lang="en-US" sz="2000" dirty="0"/>
          </a:p>
        </p:txBody>
      </p:sp>
      <p:pic>
        <p:nvPicPr>
          <p:cNvPr id="5" name="Picture 4"/>
          <p:cNvPicPr>
            <a:picLocks noChangeAspect="1"/>
          </p:cNvPicPr>
          <p:nvPr/>
        </p:nvPicPr>
        <p:blipFill rotWithShape="1">
          <a:blip r:embed="rId3"/>
          <a:srcRect r="53720"/>
          <a:stretch/>
        </p:blipFill>
        <p:spPr>
          <a:xfrm>
            <a:off x="5811925" y="1752600"/>
            <a:ext cx="4702031" cy="4692967"/>
          </a:xfrm>
          <a:prstGeom prst="rect">
            <a:avLst/>
          </a:prstGeom>
        </p:spPr>
      </p:pic>
    </p:spTree>
    <p:extLst>
      <p:ext uri="{BB962C8B-B14F-4D97-AF65-F5344CB8AC3E}">
        <p14:creationId xmlns:p14="http://schemas.microsoft.com/office/powerpoint/2010/main" val="147580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A6026D-7000-4BB7-A7CE-50EBFE3B54BA}"/>
              </a:ext>
            </a:extLst>
          </p:cNvPr>
          <p:cNvSpPr>
            <a:spLocks noGrp="1"/>
          </p:cNvSpPr>
          <p:nvPr>
            <p:ph type="title"/>
          </p:nvPr>
        </p:nvSpPr>
        <p:spPr>
          <a:xfrm>
            <a:off x="761048" y="685800"/>
            <a:ext cx="10666729" cy="1295400"/>
          </a:xfrm>
        </p:spPr>
        <p:txBody>
          <a:bodyPr>
            <a:normAutofit/>
          </a:bodyPr>
          <a:lstStyle/>
          <a:p>
            <a:pPr algn="ctr"/>
            <a:r>
              <a:rPr lang="en-US" dirty="0"/>
              <a:t>Minerals- Bioavailability</a:t>
            </a:r>
          </a:p>
        </p:txBody>
      </p:sp>
      <p:sp>
        <p:nvSpPr>
          <p:cNvPr id="3" name="Content Placeholder 2">
            <a:extLst>
              <a:ext uri="{FF2B5EF4-FFF2-40B4-BE49-F238E27FC236}">
                <a16:creationId xmlns="" xmlns:a16="http://schemas.microsoft.com/office/drawing/2014/main" id="{EDA8805F-A5D7-4257-9EA9-A9AF3328A637}"/>
              </a:ext>
            </a:extLst>
          </p:cNvPr>
          <p:cNvSpPr>
            <a:spLocks noGrp="1"/>
          </p:cNvSpPr>
          <p:nvPr>
            <p:ph sz="half" idx="1"/>
          </p:nvPr>
        </p:nvSpPr>
        <p:spPr>
          <a:xfrm>
            <a:off x="1218882" y="1600200"/>
            <a:ext cx="9599930" cy="4572000"/>
          </a:xfrm>
        </p:spPr>
        <p:txBody>
          <a:bodyPr/>
          <a:lstStyle/>
          <a:p>
            <a:r>
              <a:rPr lang="en-US" dirty="0" smtClean="0"/>
              <a:t>What are binders?</a:t>
            </a:r>
          </a:p>
          <a:p>
            <a:r>
              <a:rPr lang="en-US" dirty="0" smtClean="0"/>
              <a:t>Naturally </a:t>
            </a:r>
            <a:r>
              <a:rPr lang="en-US" dirty="0"/>
              <a:t>occurring compounds</a:t>
            </a:r>
          </a:p>
          <a:p>
            <a:pPr lvl="1"/>
            <a:r>
              <a:rPr lang="en-US" dirty="0"/>
              <a:t>oxalate </a:t>
            </a:r>
          </a:p>
          <a:p>
            <a:pPr lvl="2"/>
            <a:r>
              <a:rPr lang="en-US" dirty="0"/>
              <a:t>Oxalic acid</a:t>
            </a:r>
          </a:p>
          <a:p>
            <a:pPr lvl="2"/>
            <a:r>
              <a:rPr lang="en-US" dirty="0"/>
              <a:t>Spinach</a:t>
            </a:r>
          </a:p>
          <a:p>
            <a:pPr lvl="1"/>
            <a:r>
              <a:rPr lang="en-US" dirty="0"/>
              <a:t>phytate</a:t>
            </a:r>
          </a:p>
          <a:p>
            <a:pPr lvl="2"/>
            <a:r>
              <a:rPr lang="en-US" dirty="0"/>
              <a:t>Phytic acid</a:t>
            </a:r>
          </a:p>
          <a:p>
            <a:pPr lvl="2"/>
            <a:r>
              <a:rPr lang="en-US" dirty="0"/>
              <a:t>Whole grains or bran</a:t>
            </a:r>
          </a:p>
          <a:p>
            <a:pPr lvl="1"/>
            <a:r>
              <a:rPr lang="en-US" dirty="0"/>
              <a:t>tannins and other polyphenols</a:t>
            </a:r>
          </a:p>
          <a:p>
            <a:pPr lvl="2"/>
            <a:r>
              <a:rPr lang="en-US" dirty="0"/>
              <a:t>Tea and </a:t>
            </a:r>
            <a:r>
              <a:rPr lang="en-US" dirty="0" smtClean="0"/>
              <a:t>coffee</a:t>
            </a:r>
          </a:p>
          <a:p>
            <a:pPr lvl="2"/>
            <a:endParaRPr lang="en-US" dirty="0"/>
          </a:p>
          <a:p>
            <a:r>
              <a:rPr lang="en-US" dirty="0" smtClean="0"/>
              <a:t>These all decrease bioavailability</a:t>
            </a:r>
            <a:endParaRPr lang="en-US" dirty="0"/>
          </a:p>
          <a:p>
            <a:endParaRPr lang="en-US" dirty="0"/>
          </a:p>
        </p:txBody>
      </p:sp>
      <p:pic>
        <p:nvPicPr>
          <p:cNvPr id="1026" name="Picture 2" descr="two capital C's connected to each other by a solid line and each connected to two separate O's via a solid line and a dashed line next to the solid line, the whole thing in brackets with a −2 to the top-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779" y="1600200"/>
            <a:ext cx="20955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uctural formula of phytic ac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2269" y="1981200"/>
            <a:ext cx="209550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8612" y="3493250"/>
            <a:ext cx="3657600" cy="2743200"/>
          </a:xfrm>
          <a:prstGeom prst="rect">
            <a:avLst/>
          </a:prstGeom>
        </p:spPr>
      </p:pic>
    </p:spTree>
    <p:extLst>
      <p:ext uri="{BB962C8B-B14F-4D97-AF65-F5344CB8AC3E}">
        <p14:creationId xmlns:p14="http://schemas.microsoft.com/office/powerpoint/2010/main" val="205696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Minerals- </a:t>
            </a:r>
            <a:r>
              <a:rPr lang="en-US" dirty="0" smtClean="0"/>
              <a:t>Bioavailability</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sz="2000" dirty="0" smtClean="0"/>
              <a:t>Bioavailability: </a:t>
            </a:r>
          </a:p>
          <a:p>
            <a:pPr marL="0" indent="0">
              <a:buNone/>
            </a:pPr>
            <a:r>
              <a:rPr lang="en-US" sz="2000" dirty="0" smtClean="0"/>
              <a:t>The proportion of a nutrient that is absorbed and metabolized</a:t>
            </a:r>
          </a:p>
          <a:p>
            <a:pPr marL="0" indent="0">
              <a:buNone/>
            </a:pPr>
            <a:r>
              <a:rPr lang="en-US" sz="2000" dirty="0" smtClean="0"/>
              <a:t>What impacts bioavailability?</a:t>
            </a:r>
          </a:p>
          <a:p>
            <a:pPr lvl="1"/>
            <a:r>
              <a:rPr lang="en-US" sz="2000" dirty="0" smtClean="0"/>
              <a:t>Competition for absorption</a:t>
            </a:r>
          </a:p>
          <a:p>
            <a:pPr lvl="1"/>
            <a:r>
              <a:rPr lang="en-US" sz="2000" dirty="0"/>
              <a:t>Nutritional </a:t>
            </a:r>
            <a:r>
              <a:rPr lang="en-US" sz="2000" dirty="0" smtClean="0"/>
              <a:t>need</a:t>
            </a:r>
          </a:p>
          <a:p>
            <a:pPr lvl="1"/>
            <a:r>
              <a:rPr lang="en-US" sz="2000" dirty="0"/>
              <a:t>Other substances in the food or meal</a:t>
            </a:r>
          </a:p>
          <a:p>
            <a:pPr lvl="2"/>
            <a:r>
              <a:rPr lang="en-US" sz="1801" dirty="0"/>
              <a:t>Can be good (vitamin C and iron absorption)</a:t>
            </a:r>
          </a:p>
          <a:p>
            <a:pPr lvl="2"/>
            <a:r>
              <a:rPr lang="en-US" sz="1801" dirty="0"/>
              <a:t>Can be bad: </a:t>
            </a:r>
            <a:r>
              <a:rPr lang="en-US" sz="1801" dirty="0" err="1"/>
              <a:t>Phytates</a:t>
            </a:r>
            <a:r>
              <a:rPr lang="en-US" sz="1801" dirty="0"/>
              <a:t>, oxalates, tannins</a:t>
            </a:r>
          </a:p>
          <a:p>
            <a:pPr lvl="1"/>
            <a:r>
              <a:rPr lang="en-US" sz="2000" dirty="0" smtClean="0"/>
              <a:t>Animal </a:t>
            </a:r>
            <a:r>
              <a:rPr lang="en-US" sz="2000" dirty="0"/>
              <a:t>products vs plant foods</a:t>
            </a:r>
          </a:p>
          <a:p>
            <a:pPr marL="274238" lvl="1" indent="0">
              <a:buNone/>
            </a:pPr>
            <a:endParaRPr lang="en-US" sz="20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6412" y="2194560"/>
            <a:ext cx="2971800" cy="2971800"/>
          </a:xfrm>
          <a:prstGeom prst="rect">
            <a:avLst/>
          </a:prstGeom>
        </p:spPr>
      </p:pic>
    </p:spTree>
    <p:extLst>
      <p:ext uri="{BB962C8B-B14F-4D97-AF65-F5344CB8AC3E}">
        <p14:creationId xmlns:p14="http://schemas.microsoft.com/office/powerpoint/2010/main" val="156686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75012" y="176594"/>
            <a:ext cx="8880360" cy="4014409"/>
          </a:xfrm>
          <a:prstGeom prst="rect">
            <a:avLst/>
          </a:prstGeom>
        </p:spPr>
      </p:pic>
      <p:sp>
        <p:nvSpPr>
          <p:cNvPr id="2" name="Title 1"/>
          <p:cNvSpPr>
            <a:spLocks noGrp="1"/>
          </p:cNvSpPr>
          <p:nvPr>
            <p:ph type="title"/>
          </p:nvPr>
        </p:nvSpPr>
        <p:spPr>
          <a:xfrm>
            <a:off x="3939988" y="5020056"/>
            <a:ext cx="4308848" cy="1545336"/>
          </a:xfrm>
          <a:noFill/>
        </p:spPr>
        <p:txBody>
          <a:bodyPr/>
          <a:lstStyle/>
          <a:p>
            <a:r>
              <a:rPr lang="en-US" dirty="0"/>
              <a:t>Calcium</a:t>
            </a:r>
          </a:p>
        </p:txBody>
      </p:sp>
      <p:pic>
        <p:nvPicPr>
          <p:cNvPr id="7" name="Content Placeholder 6">
            <a:extLst>
              <a:ext uri="{FF2B5EF4-FFF2-40B4-BE49-F238E27FC236}">
                <a16:creationId xmlns="" xmlns:a16="http://schemas.microsoft.com/office/drawing/2014/main" id="{EF32EBD0-13BF-406E-9624-0262B3AA35CB}"/>
              </a:ext>
            </a:extLst>
          </p:cNvPr>
          <p:cNvPicPr>
            <a:picLocks noGrp="1" noChangeAspect="1"/>
          </p:cNvPicPr>
          <p:nvPr>
            <p:ph sz="half" idx="4294967295"/>
          </p:nvPr>
        </p:nvPicPr>
        <p:blipFill>
          <a:blip r:embed="rId4"/>
          <a:stretch>
            <a:fillRect/>
          </a:stretch>
        </p:blipFill>
        <p:spPr>
          <a:xfrm>
            <a:off x="531812" y="1731521"/>
            <a:ext cx="4054475" cy="2698750"/>
          </a:xfrm>
          <a:prstGeom prst="rect">
            <a:avLst/>
          </a:prstGeom>
        </p:spPr>
      </p:pic>
      <p:sp>
        <p:nvSpPr>
          <p:cNvPr id="6" name="TextBox 5"/>
          <p:cNvSpPr txBox="1"/>
          <p:nvPr/>
        </p:nvSpPr>
        <p:spPr>
          <a:xfrm>
            <a:off x="8990012" y="3822571"/>
            <a:ext cx="2743200" cy="338554"/>
          </a:xfrm>
          <a:prstGeom prst="rect">
            <a:avLst/>
          </a:prstGeom>
          <a:noFill/>
        </p:spPr>
        <p:txBody>
          <a:bodyPr wrap="square" rtlCol="0">
            <a:spAutoFit/>
          </a:bodyPr>
          <a:lstStyle/>
          <a:p>
            <a:r>
              <a:rPr lang="en-US" sz="1600" dirty="0" smtClean="0"/>
              <a:t>Textbook </a:t>
            </a:r>
            <a:r>
              <a:rPr lang="en-US" sz="1600" dirty="0" err="1" smtClean="0"/>
              <a:t>Ch</a:t>
            </a:r>
            <a:r>
              <a:rPr lang="en-US" sz="1600" dirty="0" smtClean="0"/>
              <a:t> </a:t>
            </a:r>
            <a:r>
              <a:rPr lang="en-US" sz="1600" dirty="0" smtClean="0"/>
              <a:t>9 </a:t>
            </a:r>
            <a:r>
              <a:rPr lang="en-US" sz="1600" dirty="0" smtClean="0"/>
              <a:t>page </a:t>
            </a:r>
            <a:r>
              <a:rPr lang="en-US" sz="1600" dirty="0" smtClean="0"/>
              <a:t>193</a:t>
            </a:r>
          </a:p>
        </p:txBody>
      </p:sp>
    </p:spTree>
    <p:extLst>
      <p:ext uri="{BB962C8B-B14F-4D97-AF65-F5344CB8AC3E}">
        <p14:creationId xmlns:p14="http://schemas.microsoft.com/office/powerpoint/2010/main" val="100729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calcium</a:t>
            </a:r>
          </a:p>
        </p:txBody>
      </p:sp>
      <p:sp>
        <p:nvSpPr>
          <p:cNvPr id="3" name="Content Placeholder 2"/>
          <p:cNvSpPr>
            <a:spLocks noGrp="1"/>
          </p:cNvSpPr>
          <p:nvPr>
            <p:ph idx="1"/>
          </p:nvPr>
        </p:nvSpPr>
        <p:spPr/>
        <p:txBody>
          <a:bodyPr/>
          <a:lstStyle/>
          <a:p>
            <a:r>
              <a:rPr lang="en-US" sz="2000" dirty="0" smtClean="0"/>
              <a:t>Most stored and used in </a:t>
            </a:r>
          </a:p>
          <a:p>
            <a:pPr lvl="1"/>
            <a:r>
              <a:rPr lang="en-US" sz="2000" dirty="0" smtClean="0"/>
              <a:t>Bone structure</a:t>
            </a:r>
          </a:p>
          <a:p>
            <a:r>
              <a:rPr lang="en-US" sz="2000" dirty="0" smtClean="0"/>
              <a:t>Only 1% of calcium is found in the blood and tissue. </a:t>
            </a:r>
            <a:br>
              <a:rPr lang="en-US" sz="2000" dirty="0" smtClean="0"/>
            </a:br>
            <a:r>
              <a:rPr lang="en-US" sz="2000" dirty="0" smtClean="0"/>
              <a:t>(Small amount does not mean less important!)</a:t>
            </a:r>
          </a:p>
          <a:p>
            <a:pPr lvl="1"/>
            <a:r>
              <a:rPr lang="en-US" sz="2000" dirty="0" smtClean="0"/>
              <a:t>Nerve </a:t>
            </a:r>
            <a:r>
              <a:rPr lang="en-US" sz="2000" dirty="0"/>
              <a:t>conduction</a:t>
            </a:r>
          </a:p>
          <a:p>
            <a:pPr lvl="1"/>
            <a:r>
              <a:rPr lang="en-US" sz="2000" dirty="0"/>
              <a:t>Muscle contraction</a:t>
            </a:r>
          </a:p>
          <a:p>
            <a:pPr lvl="1"/>
            <a:r>
              <a:rPr lang="en-US" sz="2000" dirty="0"/>
              <a:t>Blood clotting</a:t>
            </a:r>
          </a:p>
          <a:p>
            <a:pPr lvl="1"/>
            <a:r>
              <a:rPr lang="en-US" sz="2000" dirty="0"/>
              <a:t>Blood pressure regulation</a:t>
            </a:r>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3612" y="2743200"/>
            <a:ext cx="4500428" cy="1976438"/>
          </a:xfrm>
          <a:prstGeom prst="rect">
            <a:avLst/>
          </a:prstGeom>
        </p:spPr>
      </p:pic>
    </p:spTree>
    <p:extLst>
      <p:ext uri="{BB962C8B-B14F-4D97-AF65-F5344CB8AC3E}">
        <p14:creationId xmlns:p14="http://schemas.microsoft.com/office/powerpoint/2010/main" val="278705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Calcium</a:t>
            </a:r>
          </a:p>
        </p:txBody>
      </p:sp>
      <p:sp>
        <p:nvSpPr>
          <p:cNvPr id="6" name="Content Placeholder 5"/>
          <p:cNvSpPr>
            <a:spLocks noGrp="1"/>
          </p:cNvSpPr>
          <p:nvPr>
            <p:ph idx="1"/>
          </p:nvPr>
        </p:nvSpPr>
        <p:spPr/>
        <p:txBody>
          <a:bodyPr>
            <a:normAutofit/>
          </a:bodyPr>
          <a:lstStyle/>
          <a:p>
            <a:r>
              <a:rPr lang="en-US" dirty="0"/>
              <a:t>RDA</a:t>
            </a:r>
          </a:p>
          <a:p>
            <a:endParaRPr lang="en-US" dirty="0"/>
          </a:p>
          <a:p>
            <a:r>
              <a:rPr lang="en-US" dirty="0"/>
              <a:t>Bioavailability</a:t>
            </a:r>
          </a:p>
          <a:p>
            <a:pPr lvl="1"/>
            <a:r>
              <a:rPr lang="en-US" dirty="0">
                <a:sym typeface="Wingdings" panose="05000000000000000000" pitchFamily="2" charset="2"/>
              </a:rPr>
              <a:t>Amount at one time</a:t>
            </a:r>
          </a:p>
          <a:p>
            <a:pPr lvl="1"/>
            <a:r>
              <a:rPr lang="en-US" dirty="0">
                <a:sym typeface="Wingdings" panose="05000000000000000000" pitchFamily="2" charset="2"/>
              </a:rPr>
              <a:t>Vitamin D intake</a:t>
            </a:r>
          </a:p>
          <a:p>
            <a:pPr lvl="1"/>
            <a:r>
              <a:rPr lang="en-US" dirty="0">
                <a:sym typeface="Wingdings" panose="05000000000000000000" pitchFamily="2" charset="2"/>
              </a:rPr>
              <a:t>Need</a:t>
            </a:r>
          </a:p>
          <a:p>
            <a:pPr lvl="1"/>
            <a:r>
              <a:rPr lang="en-US" dirty="0">
                <a:sym typeface="Wingdings" panose="05000000000000000000" pitchFamily="2" charset="2"/>
              </a:rPr>
              <a:t>Presence of binder</a:t>
            </a:r>
          </a:p>
          <a:p>
            <a:endParaRPr lang="en-US" sz="1100" dirty="0">
              <a:sym typeface="Wingdings" panose="05000000000000000000" pitchFamily="2" charset="2"/>
            </a:endParaRPr>
          </a:p>
          <a:p>
            <a:pPr marL="0" indent="0">
              <a:buNone/>
            </a:pPr>
            <a:r>
              <a:rPr lang="en-US" dirty="0">
                <a:sym typeface="Wingdings" panose="05000000000000000000" pitchFamily="2" charset="2"/>
              </a:rPr>
              <a:t>Why is the RDA for pregnant women not higher?</a:t>
            </a:r>
            <a:endParaRPr lang="en-US" dirty="0"/>
          </a:p>
        </p:txBody>
      </p:sp>
    </p:spTree>
    <p:extLst>
      <p:ext uri="{BB962C8B-B14F-4D97-AF65-F5344CB8AC3E}">
        <p14:creationId xmlns:p14="http://schemas.microsoft.com/office/powerpoint/2010/main" val="168561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5104129" cy="1295400"/>
          </a:xfrm>
        </p:spPr>
        <p:txBody>
          <a:bodyPr>
            <a:normAutofit fontScale="90000"/>
          </a:bodyPr>
          <a:lstStyle/>
          <a:p>
            <a:r>
              <a:rPr lang="en-US" dirty="0"/>
              <a:t>Control of Blood Calcium Levels</a:t>
            </a:r>
          </a:p>
        </p:txBody>
      </p:sp>
      <p:pic>
        <p:nvPicPr>
          <p:cNvPr id="8" name="Content Placeholder 7">
            <a:extLst>
              <a:ext uri="{FF2B5EF4-FFF2-40B4-BE49-F238E27FC236}">
                <a16:creationId xmlns="" xmlns:a16="http://schemas.microsoft.com/office/drawing/2014/main" id="{1895D381-693A-4223-8D85-8F765E1CDD7C}"/>
              </a:ext>
            </a:extLst>
          </p:cNvPr>
          <p:cNvPicPr>
            <a:picLocks noGrp="1" noChangeAspect="1"/>
          </p:cNvPicPr>
          <p:nvPr>
            <p:ph idx="1"/>
          </p:nvPr>
        </p:nvPicPr>
        <p:blipFill rotWithShape="1">
          <a:blip r:embed="rId3"/>
          <a:stretch/>
        </p:blipFill>
        <p:spPr>
          <a:xfrm>
            <a:off x="6627812" y="152400"/>
            <a:ext cx="4613670" cy="6503886"/>
          </a:xfrm>
          <a:prstGeom prst="rect">
            <a:avLst/>
          </a:prstGeom>
        </p:spPr>
      </p:pic>
      <p:sp>
        <p:nvSpPr>
          <p:cNvPr id="6" name="TextBox 5"/>
          <p:cNvSpPr txBox="1"/>
          <p:nvPr/>
        </p:nvSpPr>
        <p:spPr>
          <a:xfrm>
            <a:off x="4113212" y="6336268"/>
            <a:ext cx="2209800" cy="369332"/>
          </a:xfrm>
          <a:prstGeom prst="rect">
            <a:avLst/>
          </a:prstGeom>
          <a:noFill/>
        </p:spPr>
        <p:txBody>
          <a:bodyPr wrap="square" rtlCol="0">
            <a:spAutoFit/>
          </a:bodyPr>
          <a:lstStyle/>
          <a:p>
            <a:r>
              <a:rPr lang="en-US" sz="1800" dirty="0"/>
              <a:t>Figure 4, p. 190</a:t>
            </a:r>
          </a:p>
        </p:txBody>
      </p:sp>
      <p:sp>
        <p:nvSpPr>
          <p:cNvPr id="3" name="TextBox 2">
            <a:extLst>
              <a:ext uri="{FF2B5EF4-FFF2-40B4-BE49-F238E27FC236}">
                <a16:creationId xmlns="" xmlns:a16="http://schemas.microsoft.com/office/drawing/2014/main" id="{07E99D50-B5A6-401B-943C-8FB4D91D3284}"/>
              </a:ext>
            </a:extLst>
          </p:cNvPr>
          <p:cNvSpPr txBox="1"/>
          <p:nvPr/>
        </p:nvSpPr>
        <p:spPr>
          <a:xfrm>
            <a:off x="760412" y="1752600"/>
            <a:ext cx="4191000" cy="4801314"/>
          </a:xfrm>
          <a:prstGeom prst="rect">
            <a:avLst/>
          </a:prstGeom>
          <a:noFill/>
        </p:spPr>
        <p:txBody>
          <a:bodyPr wrap="square" rtlCol="0">
            <a:spAutoFit/>
          </a:bodyPr>
          <a:lstStyle/>
          <a:p>
            <a:pPr marL="304747" indent="-304747">
              <a:lnSpc>
                <a:spcPct val="90000"/>
              </a:lnSpc>
              <a:spcBef>
                <a:spcPts val="1800"/>
              </a:spcBef>
              <a:buClr>
                <a:schemeClr val="accent1"/>
              </a:buClr>
              <a:buFont typeface="Arial" pitchFamily="34" charset="0"/>
              <a:buChar char="•"/>
            </a:pPr>
            <a:r>
              <a:rPr lang="en-US" sz="2000" kern="0" dirty="0" smtClean="0"/>
              <a:t>Review chart so you are able to understand what happens/is released:</a:t>
            </a:r>
          </a:p>
          <a:p>
            <a:pPr marL="914240" lvl="1" indent="-304747">
              <a:lnSpc>
                <a:spcPct val="90000"/>
              </a:lnSpc>
              <a:spcBef>
                <a:spcPts val="1800"/>
              </a:spcBef>
              <a:buClr>
                <a:schemeClr val="accent1"/>
              </a:buClr>
              <a:buFont typeface="Arial" pitchFamily="34" charset="0"/>
              <a:buChar char="•"/>
            </a:pPr>
            <a:r>
              <a:rPr lang="en-US" sz="2000" kern="0" dirty="0" smtClean="0"/>
              <a:t>when blood calcium is high</a:t>
            </a:r>
          </a:p>
          <a:p>
            <a:pPr marL="914240" lvl="1" indent="-304747">
              <a:lnSpc>
                <a:spcPct val="90000"/>
              </a:lnSpc>
              <a:spcBef>
                <a:spcPts val="1800"/>
              </a:spcBef>
              <a:buClr>
                <a:schemeClr val="accent1"/>
              </a:buClr>
              <a:buFont typeface="Arial" pitchFamily="34" charset="0"/>
              <a:buChar char="•"/>
            </a:pPr>
            <a:r>
              <a:rPr lang="en-US" sz="2000" kern="0" dirty="0" smtClean="0"/>
              <a:t>And when blood calcium is low</a:t>
            </a:r>
          </a:p>
          <a:p>
            <a:pPr marL="304747" indent="-304747">
              <a:lnSpc>
                <a:spcPct val="90000"/>
              </a:lnSpc>
              <a:spcBef>
                <a:spcPts val="1800"/>
              </a:spcBef>
              <a:buClr>
                <a:schemeClr val="accent1"/>
              </a:buClr>
              <a:buFont typeface="Arial" pitchFamily="34" charset="0"/>
              <a:buChar char="•"/>
            </a:pPr>
            <a:r>
              <a:rPr lang="en-US" sz="2000" kern="0" dirty="0" smtClean="0"/>
              <a:t>Follow the chart to understand what happens to:</a:t>
            </a:r>
          </a:p>
          <a:p>
            <a:pPr marL="914240" lvl="1" indent="-304747">
              <a:lnSpc>
                <a:spcPct val="90000"/>
              </a:lnSpc>
              <a:spcBef>
                <a:spcPts val="1800"/>
              </a:spcBef>
              <a:buClr>
                <a:schemeClr val="accent1"/>
              </a:buClr>
              <a:buFont typeface="Arial" pitchFamily="34" charset="0"/>
              <a:buChar char="•"/>
            </a:pPr>
            <a:r>
              <a:rPr lang="en-US" sz="2000" kern="0" dirty="0" smtClean="0"/>
              <a:t>Intestinal </a:t>
            </a:r>
            <a:r>
              <a:rPr lang="en-US" sz="2000" kern="0" dirty="0"/>
              <a:t>Absorption</a:t>
            </a:r>
          </a:p>
          <a:p>
            <a:pPr marL="914240" lvl="1" indent="-304747">
              <a:lnSpc>
                <a:spcPct val="90000"/>
              </a:lnSpc>
              <a:spcBef>
                <a:spcPts val="1800"/>
              </a:spcBef>
              <a:buClr>
                <a:schemeClr val="accent1"/>
              </a:buClr>
              <a:buFont typeface="Arial" pitchFamily="34" charset="0"/>
              <a:buChar char="•"/>
            </a:pPr>
            <a:r>
              <a:rPr lang="en-US" sz="2000" kern="0" dirty="0"/>
              <a:t>Urinary excretion</a:t>
            </a:r>
          </a:p>
          <a:p>
            <a:pPr marL="914240" lvl="1" indent="-304747">
              <a:lnSpc>
                <a:spcPct val="90000"/>
              </a:lnSpc>
              <a:spcBef>
                <a:spcPts val="1800"/>
              </a:spcBef>
              <a:buClr>
                <a:schemeClr val="accent1"/>
              </a:buClr>
              <a:buFont typeface="Arial" pitchFamily="34" charset="0"/>
              <a:buChar char="•"/>
            </a:pPr>
            <a:r>
              <a:rPr lang="en-US" sz="2000" kern="0" dirty="0"/>
              <a:t>Deposit or withdraw calcium from </a:t>
            </a:r>
            <a:r>
              <a:rPr lang="en-US" sz="2000" kern="0" dirty="0" smtClean="0"/>
              <a:t>bone</a:t>
            </a:r>
          </a:p>
        </p:txBody>
      </p:sp>
    </p:spTree>
    <p:extLst>
      <p:ext uri="{BB962C8B-B14F-4D97-AF65-F5344CB8AC3E}">
        <p14:creationId xmlns:p14="http://schemas.microsoft.com/office/powerpoint/2010/main" val="169858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Bone Health Terms to Know</a:t>
            </a:r>
          </a:p>
        </p:txBody>
      </p:sp>
      <p:sp>
        <p:nvSpPr>
          <p:cNvPr id="3" name="Content Placeholder 2"/>
          <p:cNvSpPr>
            <a:spLocks noGrp="1"/>
          </p:cNvSpPr>
          <p:nvPr>
            <p:ph idx="1"/>
          </p:nvPr>
        </p:nvSpPr>
        <p:spPr/>
        <p:txBody>
          <a:bodyPr>
            <a:normAutofit/>
          </a:bodyPr>
          <a:lstStyle/>
          <a:p>
            <a:r>
              <a:rPr lang="en-US" dirty="0"/>
              <a:t>Bone Remodeling</a:t>
            </a:r>
          </a:p>
          <a:p>
            <a:pPr lvl="1"/>
            <a:r>
              <a:rPr lang="en-US" dirty="0"/>
              <a:t>A continuous process turning over bone; small amounts of bone are removed and replaced by new bone</a:t>
            </a:r>
          </a:p>
          <a:p>
            <a:r>
              <a:rPr lang="en-US" dirty="0"/>
              <a:t>Peak Bone Mass</a:t>
            </a:r>
          </a:p>
          <a:p>
            <a:pPr lvl="1"/>
            <a:r>
              <a:rPr lang="en-US" dirty="0"/>
              <a:t>Maximum bone density attained</a:t>
            </a:r>
          </a:p>
          <a:p>
            <a:r>
              <a:rPr lang="en-US" dirty="0"/>
              <a:t>Calcitonin</a:t>
            </a:r>
          </a:p>
          <a:p>
            <a:pPr lvl="1"/>
            <a:r>
              <a:rPr lang="en-US" dirty="0"/>
              <a:t>Hormone that inhibits the release of </a:t>
            </a:r>
            <a:r>
              <a:rPr lang="en-US" dirty="0" smtClean="0"/>
              <a:t/>
            </a:r>
            <a:br>
              <a:rPr lang="en-US" dirty="0" smtClean="0"/>
            </a:br>
            <a:r>
              <a:rPr lang="en-US" dirty="0" smtClean="0"/>
              <a:t>calcium </a:t>
            </a:r>
            <a:r>
              <a:rPr lang="en-US" dirty="0"/>
              <a:t>into the blood</a:t>
            </a:r>
          </a:p>
          <a:p>
            <a:r>
              <a:rPr lang="en-US" dirty="0"/>
              <a:t>Parathyroid hormone</a:t>
            </a:r>
          </a:p>
          <a:p>
            <a:pPr lvl="1"/>
            <a:r>
              <a:rPr lang="en-US" dirty="0"/>
              <a:t>Hormone that acts to increase </a:t>
            </a:r>
            <a:r>
              <a:rPr lang="en-US" dirty="0" smtClean="0"/>
              <a:t/>
            </a:r>
            <a:br>
              <a:rPr lang="en-US" dirty="0" smtClean="0"/>
            </a:br>
            <a:r>
              <a:rPr lang="en-US" dirty="0" smtClean="0"/>
              <a:t>blood </a:t>
            </a:r>
            <a:r>
              <a:rPr lang="en-US" dirty="0"/>
              <a:t>calcium levels</a:t>
            </a:r>
          </a:p>
          <a:p>
            <a:endParaRPr lang="en-US" dirty="0"/>
          </a:p>
        </p:txBody>
      </p:sp>
      <p:pic>
        <p:nvPicPr>
          <p:cNvPr id="4" name="Picture 3"/>
          <p:cNvPicPr>
            <a:picLocks noChangeAspect="1"/>
          </p:cNvPicPr>
          <p:nvPr/>
        </p:nvPicPr>
        <p:blipFill>
          <a:blip r:embed="rId3"/>
          <a:stretch>
            <a:fillRect/>
          </a:stretch>
        </p:blipFill>
        <p:spPr>
          <a:xfrm>
            <a:off x="5637212" y="2692354"/>
            <a:ext cx="5531804" cy="3860846"/>
          </a:xfrm>
          <a:prstGeom prst="rect">
            <a:avLst/>
          </a:prstGeom>
        </p:spPr>
      </p:pic>
      <p:sp>
        <p:nvSpPr>
          <p:cNvPr id="5" name="TextBox 4"/>
          <p:cNvSpPr txBox="1"/>
          <p:nvPr/>
        </p:nvSpPr>
        <p:spPr>
          <a:xfrm>
            <a:off x="9523412" y="6368534"/>
            <a:ext cx="2209800" cy="369332"/>
          </a:xfrm>
          <a:prstGeom prst="rect">
            <a:avLst/>
          </a:prstGeom>
          <a:noFill/>
        </p:spPr>
        <p:txBody>
          <a:bodyPr wrap="square" rtlCol="0">
            <a:spAutoFit/>
          </a:bodyPr>
          <a:lstStyle/>
          <a:p>
            <a:r>
              <a:rPr lang="en-US" sz="1800" dirty="0"/>
              <a:t>Figure </a:t>
            </a:r>
            <a:r>
              <a:rPr lang="en-US" sz="1800" dirty="0" smtClean="0"/>
              <a:t>5, </a:t>
            </a:r>
            <a:r>
              <a:rPr lang="en-US" sz="1800" dirty="0"/>
              <a:t>p. </a:t>
            </a:r>
            <a:r>
              <a:rPr lang="en-US" sz="1800" dirty="0" smtClean="0"/>
              <a:t>191</a:t>
            </a:r>
            <a:endParaRPr lang="en-US" sz="1800" dirty="0"/>
          </a:p>
        </p:txBody>
      </p:sp>
    </p:spTree>
    <p:extLst>
      <p:ext uri="{BB962C8B-B14F-4D97-AF65-F5344CB8AC3E}">
        <p14:creationId xmlns:p14="http://schemas.microsoft.com/office/powerpoint/2010/main" val="108856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Minerals</a:t>
            </a:r>
            <a:endParaRPr lang="en-US" dirty="0"/>
          </a:p>
        </p:txBody>
      </p:sp>
      <p:sp>
        <p:nvSpPr>
          <p:cNvPr id="5" name="Subtitle 4"/>
          <p:cNvSpPr>
            <a:spLocks noGrp="1"/>
          </p:cNvSpPr>
          <p:nvPr>
            <p:ph type="subTitle" idx="1"/>
          </p:nvPr>
        </p:nvSpPr>
        <p:spPr/>
        <p:txBody>
          <a:bodyPr/>
          <a:lstStyle/>
          <a:p>
            <a:r>
              <a:rPr lang="en-US" dirty="0"/>
              <a:t>NUTR 150 week 9 </a:t>
            </a:r>
            <a:r>
              <a:rPr lang="en-US" dirty="0" smtClean="0"/>
              <a:t>Review</a:t>
            </a:r>
            <a:endParaRPr lang="en-US" dirty="0"/>
          </a:p>
        </p:txBody>
      </p:sp>
      <p:pic>
        <p:nvPicPr>
          <p:cNvPr id="9" name="Picture 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9666" y="1398972"/>
            <a:ext cx="2798239" cy="279823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6612" y="1371600"/>
            <a:ext cx="1828800" cy="1217295"/>
          </a:xfrm>
          <a:prstGeom prst="rect">
            <a:avLst/>
          </a:prstGeom>
        </p:spPr>
      </p:pic>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Osteoporosis Risk</a:t>
            </a:r>
          </a:p>
        </p:txBody>
      </p:sp>
      <p:sp>
        <p:nvSpPr>
          <p:cNvPr id="3" name="Content Placeholder 2"/>
          <p:cNvSpPr>
            <a:spLocks noGrp="1"/>
          </p:cNvSpPr>
          <p:nvPr>
            <p:ph idx="1"/>
          </p:nvPr>
        </p:nvSpPr>
        <p:spPr>
          <a:xfrm>
            <a:off x="1218883" y="1600200"/>
            <a:ext cx="9751060" cy="4648200"/>
          </a:xfrm>
        </p:spPr>
        <p:txBody>
          <a:bodyPr>
            <a:normAutofit/>
          </a:bodyPr>
          <a:lstStyle/>
          <a:p>
            <a:pPr marL="0" indent="0">
              <a:buNone/>
            </a:pPr>
            <a:endParaRPr lang="en-US" dirty="0" smtClean="0"/>
          </a:p>
          <a:p>
            <a:pPr marL="0" indent="0">
              <a:buNone/>
            </a:pPr>
            <a:r>
              <a:rPr lang="en-US" dirty="0" smtClean="0"/>
              <a:t>Why </a:t>
            </a:r>
            <a:r>
              <a:rPr lang="en-US" dirty="0"/>
              <a:t>do women have a higher risk </a:t>
            </a:r>
            <a:r>
              <a:rPr lang="en-US" dirty="0" smtClean="0"/>
              <a:t/>
            </a:r>
            <a:br>
              <a:rPr lang="en-US" dirty="0" smtClean="0"/>
            </a:br>
            <a:r>
              <a:rPr lang="en-US" dirty="0" smtClean="0"/>
              <a:t> than </a:t>
            </a:r>
            <a:r>
              <a:rPr lang="en-US" dirty="0"/>
              <a:t>men?</a:t>
            </a:r>
          </a:p>
          <a:p>
            <a:r>
              <a:rPr lang="en-US" dirty="0" smtClean="0"/>
              <a:t>Level </a:t>
            </a:r>
            <a:r>
              <a:rPr lang="en-US" dirty="0"/>
              <a:t>of peak bone mass</a:t>
            </a:r>
          </a:p>
          <a:p>
            <a:r>
              <a:rPr lang="en-US" dirty="0"/>
              <a:t>Rate of bone loss </a:t>
            </a:r>
          </a:p>
          <a:p>
            <a:pPr lvl="1"/>
            <a:r>
              <a:rPr lang="en-US" dirty="0"/>
              <a:t>Genetics</a:t>
            </a:r>
          </a:p>
          <a:p>
            <a:pPr lvl="1"/>
            <a:r>
              <a:rPr lang="en-US" dirty="0"/>
              <a:t>Gender</a:t>
            </a:r>
          </a:p>
          <a:p>
            <a:pPr lvl="1"/>
            <a:r>
              <a:rPr lang="en-US" dirty="0"/>
              <a:t>Age</a:t>
            </a:r>
          </a:p>
          <a:p>
            <a:pPr lvl="1"/>
            <a:r>
              <a:rPr lang="en-US" dirty="0"/>
              <a:t>Hormone levels</a:t>
            </a:r>
          </a:p>
          <a:p>
            <a:pPr lvl="1"/>
            <a:r>
              <a:rPr lang="en-US" dirty="0"/>
              <a:t>Lifestyle factors </a:t>
            </a:r>
          </a:p>
          <a:p>
            <a:pPr lvl="2"/>
            <a:r>
              <a:rPr lang="en-US" dirty="0"/>
              <a:t>Smoking, alcohol consumption, </a:t>
            </a:r>
            <a:r>
              <a:rPr lang="en-US" dirty="0" smtClean="0"/>
              <a:t/>
            </a:r>
            <a:br>
              <a:rPr lang="en-US" dirty="0" smtClean="0"/>
            </a:br>
            <a:r>
              <a:rPr lang="en-US" dirty="0" smtClean="0"/>
              <a:t>exercise</a:t>
            </a:r>
            <a:r>
              <a:rPr lang="en-US" dirty="0"/>
              <a:t>, diet</a:t>
            </a:r>
          </a:p>
          <a:p>
            <a:endParaRPr lang="en-US" dirty="0"/>
          </a:p>
        </p:txBody>
      </p:sp>
      <p:sp>
        <p:nvSpPr>
          <p:cNvPr id="4" name="TextBox 3"/>
          <p:cNvSpPr txBox="1"/>
          <p:nvPr/>
        </p:nvSpPr>
        <p:spPr>
          <a:xfrm>
            <a:off x="9523412" y="5172648"/>
            <a:ext cx="2209800" cy="369332"/>
          </a:xfrm>
          <a:prstGeom prst="rect">
            <a:avLst/>
          </a:prstGeom>
          <a:noFill/>
        </p:spPr>
        <p:txBody>
          <a:bodyPr wrap="square" rtlCol="0">
            <a:spAutoFit/>
          </a:bodyPr>
          <a:lstStyle/>
          <a:p>
            <a:r>
              <a:rPr lang="en-US" sz="1800" dirty="0"/>
              <a:t>Figure </a:t>
            </a:r>
            <a:r>
              <a:rPr lang="en-US" sz="1800" dirty="0" smtClean="0"/>
              <a:t>5, </a:t>
            </a:r>
            <a:r>
              <a:rPr lang="en-US" sz="1800" dirty="0"/>
              <a:t>p. </a:t>
            </a:r>
            <a:r>
              <a:rPr lang="en-US" sz="1800" dirty="0" smtClean="0"/>
              <a:t>191</a:t>
            </a:r>
            <a:endParaRPr lang="en-US" sz="1800" dirty="0"/>
          </a:p>
        </p:txBody>
      </p:sp>
      <p:pic>
        <p:nvPicPr>
          <p:cNvPr id="5" name="Picture 4"/>
          <p:cNvPicPr>
            <a:picLocks noChangeAspect="1"/>
          </p:cNvPicPr>
          <p:nvPr/>
        </p:nvPicPr>
        <p:blipFill>
          <a:blip r:embed="rId3"/>
          <a:stretch>
            <a:fillRect/>
          </a:stretch>
        </p:blipFill>
        <p:spPr>
          <a:xfrm>
            <a:off x="6235044" y="1539490"/>
            <a:ext cx="5076825" cy="3543300"/>
          </a:xfrm>
          <a:prstGeom prst="rect">
            <a:avLst/>
          </a:prstGeom>
        </p:spPr>
      </p:pic>
    </p:spTree>
    <p:extLst>
      <p:ext uri="{BB962C8B-B14F-4D97-AF65-F5344CB8AC3E}">
        <p14:creationId xmlns:p14="http://schemas.microsoft.com/office/powerpoint/2010/main" val="164671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Osteoporosis Prevention	</a:t>
            </a:r>
          </a:p>
        </p:txBody>
      </p:sp>
      <p:sp>
        <p:nvSpPr>
          <p:cNvPr id="3" name="Content Placeholder 2"/>
          <p:cNvSpPr>
            <a:spLocks noGrp="1"/>
          </p:cNvSpPr>
          <p:nvPr>
            <p:ph sz="half" idx="1"/>
          </p:nvPr>
        </p:nvSpPr>
        <p:spPr>
          <a:xfrm>
            <a:off x="1218882" y="2194560"/>
            <a:ext cx="4875530" cy="4511040"/>
          </a:xfrm>
        </p:spPr>
        <p:txBody>
          <a:bodyPr>
            <a:normAutofit/>
          </a:bodyPr>
          <a:lstStyle/>
          <a:p>
            <a:pPr marL="0" indent="0">
              <a:buNone/>
            </a:pPr>
            <a:r>
              <a:rPr lang="en-US" sz="2000" dirty="0" smtClean="0"/>
              <a:t>What to do:</a:t>
            </a:r>
          </a:p>
          <a:p>
            <a:r>
              <a:rPr lang="en-US" sz="2000" dirty="0" smtClean="0"/>
              <a:t>Exercise- </a:t>
            </a:r>
            <a:r>
              <a:rPr lang="en-US" sz="2000" dirty="0"/>
              <a:t>Weight Bearing</a:t>
            </a:r>
          </a:p>
          <a:p>
            <a:r>
              <a:rPr lang="en-US" sz="2000" dirty="0" smtClean="0"/>
              <a:t>Get regular and adequate </a:t>
            </a:r>
            <a:r>
              <a:rPr lang="en-US" sz="2000" dirty="0" smtClean="0"/>
              <a:t/>
            </a:r>
            <a:br>
              <a:rPr lang="en-US" sz="2000" dirty="0" smtClean="0"/>
            </a:br>
            <a:r>
              <a:rPr lang="en-US" sz="2000" dirty="0" smtClean="0"/>
              <a:t>intake </a:t>
            </a:r>
            <a:r>
              <a:rPr lang="en-US" sz="2000" dirty="0" smtClean="0"/>
              <a:t>of</a:t>
            </a:r>
          </a:p>
          <a:p>
            <a:pPr lvl="1"/>
            <a:r>
              <a:rPr lang="en-US" sz="2000" dirty="0" smtClean="0"/>
              <a:t>Calcium</a:t>
            </a:r>
            <a:endParaRPr lang="en-US" sz="2000" dirty="0"/>
          </a:p>
          <a:p>
            <a:pPr lvl="1"/>
            <a:r>
              <a:rPr lang="en-US" sz="2000" dirty="0"/>
              <a:t>Vitamin D</a:t>
            </a:r>
          </a:p>
          <a:p>
            <a:pPr lvl="1"/>
            <a:r>
              <a:rPr lang="en-US" sz="2000" dirty="0"/>
              <a:t>Protein</a:t>
            </a:r>
          </a:p>
          <a:p>
            <a:pPr lvl="1"/>
            <a:r>
              <a:rPr lang="en-US" sz="2000" dirty="0"/>
              <a:t>Phosphorus </a:t>
            </a:r>
          </a:p>
          <a:p>
            <a:pPr lvl="1"/>
            <a:r>
              <a:rPr lang="en-US" sz="2000" dirty="0" smtClean="0"/>
              <a:t>Magnesium</a:t>
            </a:r>
            <a:endParaRPr lang="en-US" sz="2000" dirty="0"/>
          </a:p>
          <a:p>
            <a:pPr lvl="1"/>
            <a:r>
              <a:rPr lang="en-US" sz="2000" dirty="0" err="1"/>
              <a:t>Vit</a:t>
            </a:r>
            <a:r>
              <a:rPr lang="en-US" sz="2000" dirty="0"/>
              <a:t> K</a:t>
            </a:r>
          </a:p>
        </p:txBody>
      </p:sp>
      <p:sp>
        <p:nvSpPr>
          <p:cNvPr id="4" name="Content Placeholder 3"/>
          <p:cNvSpPr>
            <a:spLocks noGrp="1"/>
          </p:cNvSpPr>
          <p:nvPr>
            <p:ph sz="half" idx="2"/>
          </p:nvPr>
        </p:nvSpPr>
        <p:spPr/>
        <p:txBody>
          <a:bodyPr>
            <a:normAutofit/>
          </a:bodyPr>
          <a:lstStyle/>
          <a:p>
            <a:pPr marL="0" indent="0">
              <a:buNone/>
            </a:pPr>
            <a:r>
              <a:rPr lang="en-US" dirty="0" smtClean="0"/>
              <a:t>What NOT to do</a:t>
            </a:r>
          </a:p>
          <a:p>
            <a:pPr marL="0" indent="0">
              <a:buNone/>
            </a:pPr>
            <a:r>
              <a:rPr lang="en-US" dirty="0" smtClean="0"/>
              <a:t>Or things that have a negative </a:t>
            </a:r>
            <a:r>
              <a:rPr lang="en-US" dirty="0"/>
              <a:t>Impact</a:t>
            </a:r>
          </a:p>
          <a:p>
            <a:r>
              <a:rPr lang="en-US" dirty="0"/>
              <a:t>Diets high in: </a:t>
            </a:r>
          </a:p>
          <a:p>
            <a:pPr lvl="1"/>
            <a:r>
              <a:rPr lang="en-US" dirty="0"/>
              <a:t>Phytates, oxalates, tannins</a:t>
            </a:r>
          </a:p>
          <a:p>
            <a:r>
              <a:rPr lang="en-US" dirty="0"/>
              <a:t>Smoking</a:t>
            </a:r>
          </a:p>
          <a:p>
            <a:r>
              <a:rPr lang="en-US" dirty="0"/>
              <a:t>Alcohol</a:t>
            </a:r>
          </a:p>
          <a:p>
            <a:endParaRPr lang="en-US" dirty="0"/>
          </a:p>
          <a:p>
            <a:endParaRPr lang="en-US" dirty="0"/>
          </a:p>
        </p:txBody>
      </p:sp>
      <p:pic>
        <p:nvPicPr>
          <p:cNvPr id="5" name="Picture 4">
            <a:extLst>
              <a:ext uri="{FF2B5EF4-FFF2-40B4-BE49-F238E27FC236}">
                <a16:creationId xmlns="" xmlns:a16="http://schemas.microsoft.com/office/drawing/2014/main" id="{727BFEA4-81A7-417E-80B7-23F21450ACA4}"/>
              </a:ext>
            </a:extLst>
          </p:cNvPr>
          <p:cNvPicPr>
            <a:picLocks noChangeAspect="1"/>
          </p:cNvPicPr>
          <p:nvPr/>
        </p:nvPicPr>
        <p:blipFill>
          <a:blip r:embed="rId3"/>
          <a:stretch>
            <a:fillRect/>
          </a:stretch>
        </p:blipFill>
        <p:spPr>
          <a:xfrm>
            <a:off x="5332412" y="2223655"/>
            <a:ext cx="6150768" cy="3467100"/>
          </a:xfrm>
          <a:prstGeom prst="rect">
            <a:avLst/>
          </a:prstGeom>
        </p:spPr>
      </p:pic>
      <p:sp>
        <p:nvSpPr>
          <p:cNvPr id="6" name="TextBox 5"/>
          <p:cNvSpPr txBox="1"/>
          <p:nvPr/>
        </p:nvSpPr>
        <p:spPr>
          <a:xfrm>
            <a:off x="9089895" y="5841661"/>
            <a:ext cx="2209800" cy="369332"/>
          </a:xfrm>
          <a:prstGeom prst="rect">
            <a:avLst/>
          </a:prstGeom>
          <a:noFill/>
        </p:spPr>
        <p:txBody>
          <a:bodyPr wrap="square" rtlCol="0">
            <a:spAutoFit/>
          </a:bodyPr>
          <a:lstStyle/>
          <a:p>
            <a:r>
              <a:rPr lang="en-US" sz="1800" dirty="0"/>
              <a:t>Figure 6, p. 192</a:t>
            </a:r>
          </a:p>
        </p:txBody>
      </p:sp>
    </p:spTree>
    <p:extLst>
      <p:ext uri="{BB962C8B-B14F-4D97-AF65-F5344CB8AC3E}">
        <p14:creationId xmlns:p14="http://schemas.microsoft.com/office/powerpoint/2010/main" val="834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Phosphorus</a:t>
            </a:r>
            <a:endParaRPr lang="en-US" dirty="0"/>
          </a:p>
        </p:txBody>
      </p:sp>
      <p:sp>
        <p:nvSpPr>
          <p:cNvPr id="3" name="Content Placeholder 2"/>
          <p:cNvSpPr>
            <a:spLocks noGrp="1"/>
          </p:cNvSpPr>
          <p:nvPr>
            <p:ph idx="1"/>
          </p:nvPr>
        </p:nvSpPr>
        <p:spPr/>
        <p:txBody>
          <a:bodyPr>
            <a:normAutofit/>
          </a:bodyPr>
          <a:lstStyle/>
          <a:p>
            <a:r>
              <a:rPr lang="en-US" sz="2000" dirty="0" smtClean="0"/>
              <a:t>Key functions: </a:t>
            </a:r>
          </a:p>
          <a:p>
            <a:pPr lvl="1"/>
            <a:r>
              <a:rPr lang="en-US" sz="2000" dirty="0" smtClean="0"/>
              <a:t>Bone structure</a:t>
            </a:r>
          </a:p>
          <a:p>
            <a:pPr lvl="1"/>
            <a:r>
              <a:rPr lang="en-US" sz="2000" dirty="0" smtClean="0"/>
              <a:t>Component of the backbones of</a:t>
            </a:r>
          </a:p>
          <a:p>
            <a:pPr lvl="2"/>
            <a:r>
              <a:rPr lang="en-US" sz="2000" dirty="0" smtClean="0"/>
              <a:t>RNA and DNA backbone</a:t>
            </a:r>
          </a:p>
          <a:p>
            <a:pPr lvl="2"/>
            <a:r>
              <a:rPr lang="en-US" sz="2000" dirty="0" smtClean="0"/>
              <a:t>ATP (the cellular energy-storing unit)</a:t>
            </a:r>
          </a:p>
          <a:p>
            <a:pPr lvl="2"/>
            <a:r>
              <a:rPr lang="en-US" sz="2000" dirty="0" smtClean="0"/>
              <a:t>Phospholipids</a:t>
            </a:r>
          </a:p>
          <a:p>
            <a:pPr lvl="1"/>
            <a:endParaRPr lang="en-US" sz="2000" dirty="0"/>
          </a:p>
        </p:txBody>
      </p:sp>
      <p:pic>
        <p:nvPicPr>
          <p:cNvPr id="4" name="Picture 3"/>
          <p:cNvPicPr>
            <a:picLocks noChangeAspect="1"/>
          </p:cNvPicPr>
          <p:nvPr/>
        </p:nvPicPr>
        <p:blipFill>
          <a:blip r:embed="rId3"/>
          <a:stretch>
            <a:fillRect/>
          </a:stretch>
        </p:blipFill>
        <p:spPr>
          <a:xfrm>
            <a:off x="6475412" y="1219200"/>
            <a:ext cx="3900487" cy="3500437"/>
          </a:xfrm>
          <a:prstGeom prst="rect">
            <a:avLst/>
          </a:prstGeom>
        </p:spPr>
      </p:pic>
      <p:sp>
        <p:nvSpPr>
          <p:cNvPr id="5" name="TextBox 4"/>
          <p:cNvSpPr txBox="1"/>
          <p:nvPr/>
        </p:nvSpPr>
        <p:spPr>
          <a:xfrm>
            <a:off x="9660762" y="4534971"/>
            <a:ext cx="2209800" cy="369332"/>
          </a:xfrm>
          <a:prstGeom prst="rect">
            <a:avLst/>
          </a:prstGeom>
          <a:noFill/>
        </p:spPr>
        <p:txBody>
          <a:bodyPr wrap="square" rtlCol="0">
            <a:spAutoFit/>
          </a:bodyPr>
          <a:lstStyle/>
          <a:p>
            <a:r>
              <a:rPr lang="en-US" sz="1800" dirty="0" smtClean="0"/>
              <a:t>p</a:t>
            </a:r>
            <a:r>
              <a:rPr lang="en-US" sz="1800" dirty="0"/>
              <a:t>. </a:t>
            </a:r>
            <a:r>
              <a:rPr lang="en-US" sz="1800" dirty="0" smtClean="0"/>
              <a:t>194</a:t>
            </a:r>
            <a:endParaRPr lang="en-US" sz="1800" dirty="0"/>
          </a:p>
        </p:txBody>
      </p:sp>
    </p:spTree>
    <p:extLst>
      <p:ext uri="{BB962C8B-B14F-4D97-AF65-F5344CB8AC3E}">
        <p14:creationId xmlns:p14="http://schemas.microsoft.com/office/powerpoint/2010/main" val="235849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Magnesium </a:t>
            </a:r>
            <a:endParaRPr lang="en-US" dirty="0"/>
          </a:p>
        </p:txBody>
      </p:sp>
      <p:sp>
        <p:nvSpPr>
          <p:cNvPr id="3" name="Content Placeholder 2"/>
          <p:cNvSpPr>
            <a:spLocks noGrp="1"/>
          </p:cNvSpPr>
          <p:nvPr>
            <p:ph idx="1"/>
          </p:nvPr>
        </p:nvSpPr>
        <p:spPr/>
        <p:txBody>
          <a:bodyPr>
            <a:normAutofit/>
          </a:bodyPr>
          <a:lstStyle/>
          <a:p>
            <a:r>
              <a:rPr lang="en-US" sz="2000" dirty="0" smtClean="0"/>
              <a:t>Key functions</a:t>
            </a:r>
          </a:p>
          <a:p>
            <a:pPr lvl="1"/>
            <a:r>
              <a:rPr lang="en-US" sz="2000" dirty="0" smtClean="0"/>
              <a:t>Bone maintenance</a:t>
            </a:r>
          </a:p>
          <a:p>
            <a:pPr lvl="1"/>
            <a:r>
              <a:rPr lang="en-US" sz="2000" dirty="0" smtClean="0"/>
              <a:t>Role in </a:t>
            </a:r>
            <a:r>
              <a:rPr lang="en-US" sz="2000" b="1" dirty="0" smtClean="0"/>
              <a:t>stability </a:t>
            </a:r>
            <a:r>
              <a:rPr lang="en-US" sz="2000" dirty="0" smtClean="0"/>
              <a:t>and activation of ATP</a:t>
            </a:r>
          </a:p>
          <a:p>
            <a:pPr lvl="1"/>
            <a:r>
              <a:rPr lang="en-US" sz="2000" dirty="0" smtClean="0"/>
              <a:t>300+ enzymatic reactions: </a:t>
            </a:r>
          </a:p>
          <a:p>
            <a:pPr lvl="2"/>
            <a:r>
              <a:rPr lang="en-US" sz="2000" dirty="0" smtClean="0"/>
              <a:t>DNA and RNA synthesis</a:t>
            </a:r>
          </a:p>
          <a:p>
            <a:pPr lvl="2"/>
            <a:r>
              <a:rPr lang="en-US" sz="2000" dirty="0" smtClean="0"/>
              <a:t>Carbohydrates and Lipid metabolism (breakdown)</a:t>
            </a:r>
          </a:p>
          <a:p>
            <a:pPr lvl="1"/>
            <a:r>
              <a:rPr lang="en-US" sz="2000" dirty="0" smtClean="0"/>
              <a:t>Essential for nerve conduction and muscle contraction</a:t>
            </a:r>
          </a:p>
          <a:p>
            <a:pPr lvl="1"/>
            <a:r>
              <a:rPr lang="en-US" sz="2000" dirty="0" smtClean="0"/>
              <a:t>May decrease blood pressure</a:t>
            </a:r>
          </a:p>
          <a:p>
            <a:pPr lvl="1"/>
            <a:endParaRPr lang="en-US" sz="2000" dirty="0" smtClean="0"/>
          </a:p>
          <a:p>
            <a:pPr lvl="1"/>
            <a:endParaRPr lang="en-US" sz="2000" dirty="0"/>
          </a:p>
        </p:txBody>
      </p:sp>
      <p:pic>
        <p:nvPicPr>
          <p:cNvPr id="4" name="Picture 3"/>
          <p:cNvPicPr>
            <a:picLocks noChangeAspect="1"/>
          </p:cNvPicPr>
          <p:nvPr/>
        </p:nvPicPr>
        <p:blipFill>
          <a:blip r:embed="rId3"/>
          <a:stretch>
            <a:fillRect/>
          </a:stretch>
        </p:blipFill>
        <p:spPr>
          <a:xfrm>
            <a:off x="6932612" y="320067"/>
            <a:ext cx="3900487" cy="3500437"/>
          </a:xfrm>
          <a:prstGeom prst="rect">
            <a:avLst/>
          </a:prstGeom>
        </p:spPr>
      </p:pic>
      <p:sp>
        <p:nvSpPr>
          <p:cNvPr id="5" name="TextBox 4"/>
          <p:cNvSpPr txBox="1"/>
          <p:nvPr/>
        </p:nvSpPr>
        <p:spPr>
          <a:xfrm>
            <a:off x="9728199" y="3864561"/>
            <a:ext cx="2209800" cy="369332"/>
          </a:xfrm>
          <a:prstGeom prst="rect">
            <a:avLst/>
          </a:prstGeom>
          <a:noFill/>
        </p:spPr>
        <p:txBody>
          <a:bodyPr wrap="square" rtlCol="0">
            <a:spAutoFit/>
          </a:bodyPr>
          <a:lstStyle/>
          <a:p>
            <a:r>
              <a:rPr lang="en-US" sz="1800" dirty="0" smtClean="0"/>
              <a:t>p</a:t>
            </a:r>
            <a:r>
              <a:rPr lang="en-US" sz="1800" dirty="0"/>
              <a:t>. </a:t>
            </a:r>
            <a:r>
              <a:rPr lang="en-US" sz="1800" dirty="0" smtClean="0"/>
              <a:t>194</a:t>
            </a:r>
            <a:endParaRPr lang="en-US" sz="1800" dirty="0"/>
          </a:p>
        </p:txBody>
      </p:sp>
    </p:spTree>
    <p:extLst>
      <p:ext uri="{BB962C8B-B14F-4D97-AF65-F5344CB8AC3E}">
        <p14:creationId xmlns:p14="http://schemas.microsoft.com/office/powerpoint/2010/main" val="175167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912" y="4038600"/>
            <a:ext cx="2667000" cy="3520440"/>
          </a:xfrm>
        </p:spPr>
        <p:txBody>
          <a:bodyPr/>
          <a:lstStyle/>
          <a:p>
            <a:pPr algn="ctr"/>
            <a:r>
              <a:rPr lang="en-US" dirty="0"/>
              <a:t>Iron</a:t>
            </a:r>
          </a:p>
        </p:txBody>
      </p:sp>
      <p:pic>
        <p:nvPicPr>
          <p:cNvPr id="4" name="Picture 3"/>
          <p:cNvPicPr>
            <a:picLocks noChangeAspect="1"/>
          </p:cNvPicPr>
          <p:nvPr/>
        </p:nvPicPr>
        <p:blipFill>
          <a:blip r:embed="rId3"/>
          <a:stretch>
            <a:fillRect/>
          </a:stretch>
        </p:blipFill>
        <p:spPr>
          <a:xfrm>
            <a:off x="3122612" y="199834"/>
            <a:ext cx="8800188" cy="3836667"/>
          </a:xfrm>
          <a:prstGeom prst="rect">
            <a:avLst/>
          </a:prstGeom>
        </p:spPr>
      </p:pic>
      <p:pic>
        <p:nvPicPr>
          <p:cNvPr id="9" name="Content Placeholder 8">
            <a:extLst>
              <a:ext uri="{FF2B5EF4-FFF2-40B4-BE49-F238E27FC236}">
                <a16:creationId xmlns="" xmlns:a16="http://schemas.microsoft.com/office/drawing/2014/main" id="{F4B372F2-708E-47D3-886A-AF15A4056066}"/>
              </a:ext>
            </a:extLst>
          </p:cNvPr>
          <p:cNvPicPr>
            <a:picLocks noGrp="1" noChangeAspect="1"/>
          </p:cNvPicPr>
          <p:nvPr>
            <p:ph idx="4294967295"/>
          </p:nvPr>
        </p:nvPicPr>
        <p:blipFill>
          <a:blip r:embed="rId4"/>
          <a:stretch>
            <a:fillRect/>
          </a:stretch>
        </p:blipFill>
        <p:spPr>
          <a:xfrm>
            <a:off x="1255769" y="2857999"/>
            <a:ext cx="3430588" cy="2287059"/>
          </a:xfrm>
          <a:prstGeom prst="rect">
            <a:avLst/>
          </a:prstGeom>
        </p:spPr>
      </p:pic>
      <p:sp>
        <p:nvSpPr>
          <p:cNvPr id="7" name="TextBox 6"/>
          <p:cNvSpPr txBox="1"/>
          <p:nvPr/>
        </p:nvSpPr>
        <p:spPr>
          <a:xfrm>
            <a:off x="9728199" y="3864561"/>
            <a:ext cx="2209800" cy="369332"/>
          </a:xfrm>
          <a:prstGeom prst="rect">
            <a:avLst/>
          </a:prstGeom>
          <a:noFill/>
        </p:spPr>
        <p:txBody>
          <a:bodyPr wrap="square" rtlCol="0">
            <a:spAutoFit/>
          </a:bodyPr>
          <a:lstStyle/>
          <a:p>
            <a:r>
              <a:rPr lang="en-US" sz="1800" dirty="0" smtClean="0"/>
              <a:t>Textbook p</a:t>
            </a:r>
            <a:r>
              <a:rPr lang="en-US" sz="1800" dirty="0"/>
              <a:t>. </a:t>
            </a:r>
            <a:r>
              <a:rPr lang="en-US" sz="1800" dirty="0" smtClean="0"/>
              <a:t>197</a:t>
            </a:r>
            <a:endParaRPr lang="en-US" sz="1800" dirty="0"/>
          </a:p>
        </p:txBody>
      </p:sp>
    </p:spTree>
    <p:extLst>
      <p:ext uri="{BB962C8B-B14F-4D97-AF65-F5344CB8AC3E}">
        <p14:creationId xmlns:p14="http://schemas.microsoft.com/office/powerpoint/2010/main" val="243522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Iron Terms to Know</a:t>
            </a:r>
          </a:p>
        </p:txBody>
      </p:sp>
      <p:sp>
        <p:nvSpPr>
          <p:cNvPr id="3" name="Content Placeholder 2"/>
          <p:cNvSpPr>
            <a:spLocks noGrp="1"/>
          </p:cNvSpPr>
          <p:nvPr>
            <p:ph idx="1"/>
          </p:nvPr>
        </p:nvSpPr>
        <p:spPr>
          <a:xfrm>
            <a:off x="1218883" y="1600200"/>
            <a:ext cx="9751060" cy="5029200"/>
          </a:xfrm>
        </p:spPr>
        <p:txBody>
          <a:bodyPr>
            <a:normAutofit/>
          </a:bodyPr>
          <a:lstStyle/>
          <a:p>
            <a:r>
              <a:rPr lang="en-US" dirty="0"/>
              <a:t>Hemoglobin</a:t>
            </a:r>
          </a:p>
          <a:p>
            <a:pPr lvl="1"/>
            <a:r>
              <a:rPr lang="en-US" dirty="0"/>
              <a:t>Iron-containing protein found in red blood cells that transports O2 to cells and carries CO2 away</a:t>
            </a:r>
          </a:p>
          <a:p>
            <a:r>
              <a:rPr lang="en-US" dirty="0"/>
              <a:t>Myoglobin</a:t>
            </a:r>
          </a:p>
          <a:p>
            <a:pPr lvl="1"/>
            <a:r>
              <a:rPr lang="en-US" dirty="0"/>
              <a:t>Iron-containing protein that enhances the amount of O2 available for use in muscle contraction</a:t>
            </a:r>
          </a:p>
          <a:p>
            <a:r>
              <a:rPr lang="en-US" dirty="0" err="1"/>
              <a:t>Heme</a:t>
            </a:r>
            <a:r>
              <a:rPr lang="en-US" dirty="0"/>
              <a:t> iron</a:t>
            </a:r>
          </a:p>
          <a:p>
            <a:pPr lvl="1"/>
            <a:r>
              <a:rPr lang="en-US" dirty="0"/>
              <a:t>Form of iron found in meat, fish, and poultry that is readily absorbable; absorbed 2x as efficiently as non-</a:t>
            </a:r>
            <a:r>
              <a:rPr lang="en-US" dirty="0" err="1"/>
              <a:t>heme</a:t>
            </a:r>
            <a:r>
              <a:rPr lang="en-US" dirty="0"/>
              <a:t> iron</a:t>
            </a:r>
          </a:p>
          <a:p>
            <a:r>
              <a:rPr lang="en-US" dirty="0"/>
              <a:t>Non-</a:t>
            </a:r>
            <a:r>
              <a:rPr lang="en-US" dirty="0" err="1"/>
              <a:t>heme</a:t>
            </a:r>
            <a:r>
              <a:rPr lang="en-US" dirty="0"/>
              <a:t> iron</a:t>
            </a:r>
          </a:p>
          <a:p>
            <a:pPr lvl="1"/>
            <a:r>
              <a:rPr lang="en-US" dirty="0"/>
              <a:t>Form of iron found in plant sources (leafy greens, legumes, grains); not absorbed as well as </a:t>
            </a:r>
            <a:r>
              <a:rPr lang="en-US" dirty="0" err="1"/>
              <a:t>heme</a:t>
            </a:r>
            <a:r>
              <a:rPr lang="en-US" dirty="0"/>
              <a:t> iron; absorption can be enhanced/reduced by </a:t>
            </a:r>
            <a:r>
              <a:rPr lang="en-US" dirty="0" smtClean="0"/>
              <a:t>diet</a:t>
            </a:r>
          </a:p>
          <a:p>
            <a:r>
              <a:rPr lang="en-US" dirty="0" smtClean="0"/>
              <a:t>Hemochromatosis</a:t>
            </a:r>
          </a:p>
          <a:p>
            <a:pPr lvl="1"/>
            <a:r>
              <a:rPr lang="en-US" dirty="0" smtClean="0"/>
              <a:t>Genetic mutation that causes abnormally high absorption of Iron. Leads to accumulation in liver, pancreas, and heart.</a:t>
            </a:r>
            <a:endParaRPr lang="en-US" dirty="0"/>
          </a:p>
          <a:p>
            <a:endParaRPr lang="en-US" dirty="0"/>
          </a:p>
        </p:txBody>
      </p:sp>
    </p:spTree>
    <p:extLst>
      <p:ext uri="{BB962C8B-B14F-4D97-AF65-F5344CB8AC3E}">
        <p14:creationId xmlns:p14="http://schemas.microsoft.com/office/powerpoint/2010/main" val="356219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569" y="304800"/>
            <a:ext cx="10055781" cy="1609344"/>
          </a:xfrm>
        </p:spPr>
        <p:txBody>
          <a:bodyPr/>
          <a:lstStyle/>
          <a:p>
            <a:r>
              <a:rPr lang="en-US" dirty="0" err="1"/>
              <a:t>Heme</a:t>
            </a:r>
            <a:r>
              <a:rPr lang="en-US" dirty="0"/>
              <a:t> vs. Non-</a:t>
            </a:r>
            <a:r>
              <a:rPr lang="en-US" dirty="0" err="1"/>
              <a:t>Heme</a:t>
            </a:r>
            <a:endParaRPr lang="en-US" dirty="0"/>
          </a:p>
        </p:txBody>
      </p:sp>
      <p:sp>
        <p:nvSpPr>
          <p:cNvPr id="3" name="Content Placeholder 2"/>
          <p:cNvSpPr>
            <a:spLocks noGrp="1"/>
          </p:cNvSpPr>
          <p:nvPr>
            <p:ph idx="1"/>
          </p:nvPr>
        </p:nvSpPr>
        <p:spPr>
          <a:xfrm>
            <a:off x="1218883" y="1600200"/>
            <a:ext cx="9751060" cy="4267200"/>
          </a:xfrm>
        </p:spPr>
        <p:txBody>
          <a:bodyPr>
            <a:noAutofit/>
          </a:bodyPr>
          <a:lstStyle/>
          <a:p>
            <a:r>
              <a:rPr lang="en-US" sz="2000" dirty="0" err="1"/>
              <a:t>Heme</a:t>
            </a:r>
            <a:r>
              <a:rPr lang="en-US" sz="2000" dirty="0"/>
              <a:t> Iron</a:t>
            </a:r>
          </a:p>
          <a:p>
            <a:pPr lvl="1"/>
            <a:r>
              <a:rPr lang="en-US" sz="2000" dirty="0"/>
              <a:t>More bioavailable</a:t>
            </a:r>
          </a:p>
          <a:p>
            <a:pPr lvl="1"/>
            <a:r>
              <a:rPr lang="en-US" sz="2000" dirty="0"/>
              <a:t>Beef, chicken, pork, turkey, clams, fish</a:t>
            </a:r>
          </a:p>
          <a:p>
            <a:r>
              <a:rPr lang="en-US" sz="2000" dirty="0"/>
              <a:t>Non-</a:t>
            </a:r>
            <a:r>
              <a:rPr lang="en-US" sz="2000" dirty="0" err="1"/>
              <a:t>Heme</a:t>
            </a:r>
            <a:r>
              <a:rPr lang="en-US" sz="2000" dirty="0"/>
              <a:t> Iron</a:t>
            </a:r>
          </a:p>
          <a:p>
            <a:pPr lvl="1"/>
            <a:r>
              <a:rPr lang="en-US" sz="2000" dirty="0"/>
              <a:t>Vegetables, grains, fruits, legumes, nuts, seeds, fortified </a:t>
            </a:r>
            <a:r>
              <a:rPr lang="en-US" sz="2000" dirty="0" smtClean="0"/>
              <a:t>foods</a:t>
            </a:r>
          </a:p>
          <a:p>
            <a:pPr lvl="1"/>
            <a:r>
              <a:rPr lang="en-US" sz="2000" dirty="0" smtClean="0"/>
              <a:t>(Also in animal sources)</a:t>
            </a:r>
            <a:endParaRPr lang="en-US" sz="2000" dirty="0"/>
          </a:p>
          <a:p>
            <a:pPr lvl="1"/>
            <a:r>
              <a:rPr lang="en-US" sz="2000" dirty="0"/>
              <a:t>Factors that increase non-</a:t>
            </a:r>
            <a:r>
              <a:rPr lang="en-US" sz="2000" dirty="0" err="1"/>
              <a:t>heme</a:t>
            </a:r>
            <a:r>
              <a:rPr lang="en-US" sz="2000" dirty="0"/>
              <a:t> absorption</a:t>
            </a:r>
          </a:p>
          <a:p>
            <a:pPr lvl="2"/>
            <a:r>
              <a:rPr lang="en-US" sz="2000" dirty="0" smtClean="0"/>
              <a:t>Vitamin </a:t>
            </a:r>
            <a:r>
              <a:rPr lang="en-US" sz="2000" dirty="0"/>
              <a:t>C</a:t>
            </a:r>
          </a:p>
          <a:p>
            <a:pPr lvl="2"/>
            <a:r>
              <a:rPr lang="en-US" sz="2000" dirty="0"/>
              <a:t>“Meat factor</a:t>
            </a:r>
            <a:r>
              <a:rPr lang="en-US" sz="2000" dirty="0" smtClean="0"/>
              <a:t>”</a:t>
            </a:r>
          </a:p>
          <a:p>
            <a:pPr lvl="1"/>
            <a:r>
              <a:rPr lang="en-US" sz="2000" dirty="0" smtClean="0"/>
              <a:t>Factors that decrease non-</a:t>
            </a:r>
            <a:r>
              <a:rPr lang="en-US" sz="2000" dirty="0" err="1" smtClean="0"/>
              <a:t>heme</a:t>
            </a:r>
            <a:r>
              <a:rPr lang="en-US" sz="2000" dirty="0" smtClean="0"/>
              <a:t> absorption</a:t>
            </a:r>
          </a:p>
          <a:p>
            <a:pPr lvl="2"/>
            <a:r>
              <a:rPr lang="en-US" sz="2000" dirty="0" smtClean="0"/>
              <a:t>oxalate</a:t>
            </a:r>
            <a:endParaRPr lang="en-US" sz="2000" dirty="0"/>
          </a:p>
          <a:p>
            <a:pPr lvl="2"/>
            <a:r>
              <a:rPr lang="en-US" sz="2000" dirty="0" err="1"/>
              <a:t>phytate</a:t>
            </a:r>
            <a:endParaRPr lang="en-US" sz="2000" dirty="0"/>
          </a:p>
          <a:p>
            <a:pPr lvl="2"/>
            <a:r>
              <a:rPr lang="en-US" sz="2000" dirty="0"/>
              <a:t>tannins</a:t>
            </a:r>
          </a:p>
          <a:p>
            <a:pPr lvl="2"/>
            <a:r>
              <a:rPr lang="en-US" sz="2000" dirty="0"/>
              <a:t>calcium</a:t>
            </a:r>
          </a:p>
          <a:p>
            <a:pPr marL="902050" lvl="2" indent="0">
              <a:buNone/>
            </a:pPr>
            <a:endParaRPr lang="en-US" sz="2000" dirty="0"/>
          </a:p>
          <a:p>
            <a:pPr lvl="1"/>
            <a:endParaRPr lang="en-US" sz="2000" dirty="0"/>
          </a:p>
        </p:txBody>
      </p:sp>
      <p:pic>
        <p:nvPicPr>
          <p:cNvPr id="5" name="Picture 4"/>
          <p:cNvPicPr>
            <a:picLocks noChangeAspect="1"/>
          </p:cNvPicPr>
          <p:nvPr/>
        </p:nvPicPr>
        <p:blipFill>
          <a:blip r:embed="rId3"/>
          <a:stretch>
            <a:fillRect/>
          </a:stretch>
        </p:blipFill>
        <p:spPr>
          <a:xfrm>
            <a:off x="8913812" y="484632"/>
            <a:ext cx="2997467" cy="3831082"/>
          </a:xfrm>
          <a:prstGeom prst="rect">
            <a:avLst/>
          </a:prstGeom>
        </p:spPr>
      </p:pic>
      <p:sp>
        <p:nvSpPr>
          <p:cNvPr id="7" name="TextBox 6"/>
          <p:cNvSpPr txBox="1"/>
          <p:nvPr/>
        </p:nvSpPr>
        <p:spPr>
          <a:xfrm>
            <a:off x="9338309" y="4315714"/>
            <a:ext cx="2209800" cy="369332"/>
          </a:xfrm>
          <a:prstGeom prst="rect">
            <a:avLst/>
          </a:prstGeom>
          <a:noFill/>
        </p:spPr>
        <p:txBody>
          <a:bodyPr wrap="square" rtlCol="0">
            <a:spAutoFit/>
          </a:bodyPr>
          <a:lstStyle/>
          <a:p>
            <a:r>
              <a:rPr lang="en-US" sz="1800" dirty="0"/>
              <a:t>Figure </a:t>
            </a:r>
            <a:r>
              <a:rPr lang="en-US" sz="1800" dirty="0" smtClean="0"/>
              <a:t>7, </a:t>
            </a:r>
            <a:r>
              <a:rPr lang="en-US" sz="1800" dirty="0"/>
              <a:t>p. </a:t>
            </a:r>
            <a:r>
              <a:rPr lang="en-US" sz="1800" dirty="0" smtClean="0"/>
              <a:t>196</a:t>
            </a:r>
            <a:endParaRPr lang="en-US" sz="1800" dirty="0"/>
          </a:p>
        </p:txBody>
      </p:sp>
    </p:spTree>
    <p:extLst>
      <p:ext uri="{BB962C8B-B14F-4D97-AF65-F5344CB8AC3E}">
        <p14:creationId xmlns:p14="http://schemas.microsoft.com/office/powerpoint/2010/main" val="72702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Iron </a:t>
            </a:r>
            <a:r>
              <a:rPr lang="en-US" dirty="0" smtClean="0"/>
              <a:t>Absorption</a:t>
            </a:r>
            <a:endParaRPr lang="en-US" dirty="0"/>
          </a:p>
        </p:txBody>
      </p:sp>
      <p:sp>
        <p:nvSpPr>
          <p:cNvPr id="3" name="Content Placeholder 2"/>
          <p:cNvSpPr>
            <a:spLocks noGrp="1"/>
          </p:cNvSpPr>
          <p:nvPr>
            <p:ph idx="1"/>
          </p:nvPr>
        </p:nvSpPr>
        <p:spPr>
          <a:xfrm>
            <a:off x="1218883" y="1600200"/>
            <a:ext cx="9751060" cy="4876800"/>
          </a:xfrm>
        </p:spPr>
        <p:txBody>
          <a:bodyPr>
            <a:normAutofit/>
          </a:bodyPr>
          <a:lstStyle/>
          <a:p>
            <a:pPr marL="902050" lvl="2" indent="0">
              <a:buNone/>
            </a:pPr>
            <a:endParaRPr lang="en-US" dirty="0"/>
          </a:p>
        </p:txBody>
      </p:sp>
      <p:pic>
        <p:nvPicPr>
          <p:cNvPr id="5" name="Picture 4"/>
          <p:cNvPicPr>
            <a:picLocks noChangeAspect="1"/>
          </p:cNvPicPr>
          <p:nvPr/>
        </p:nvPicPr>
        <p:blipFill>
          <a:blip r:embed="rId2"/>
          <a:stretch>
            <a:fillRect/>
          </a:stretch>
        </p:blipFill>
        <p:spPr>
          <a:xfrm>
            <a:off x="485465" y="1676400"/>
            <a:ext cx="11217896" cy="5181600"/>
          </a:xfrm>
          <a:prstGeom prst="rect">
            <a:avLst/>
          </a:prstGeom>
        </p:spPr>
      </p:pic>
    </p:spTree>
    <p:extLst>
      <p:ext uri="{BB962C8B-B14F-4D97-AF65-F5344CB8AC3E}">
        <p14:creationId xmlns:p14="http://schemas.microsoft.com/office/powerpoint/2010/main" val="367386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569" y="152400"/>
            <a:ext cx="10055781" cy="1609344"/>
          </a:xfrm>
        </p:spPr>
        <p:txBody>
          <a:bodyPr/>
          <a:lstStyle/>
          <a:p>
            <a:r>
              <a:rPr lang="en-US" dirty="0"/>
              <a:t>Iodine</a:t>
            </a:r>
          </a:p>
        </p:txBody>
      </p:sp>
      <p:sp>
        <p:nvSpPr>
          <p:cNvPr id="3" name="Content Placeholder 2"/>
          <p:cNvSpPr>
            <a:spLocks noGrp="1"/>
          </p:cNvSpPr>
          <p:nvPr>
            <p:ph idx="1"/>
          </p:nvPr>
        </p:nvSpPr>
        <p:spPr>
          <a:xfrm>
            <a:off x="1218883" y="1371600"/>
            <a:ext cx="9751060" cy="4953000"/>
          </a:xfrm>
        </p:spPr>
        <p:txBody>
          <a:bodyPr>
            <a:noAutofit/>
          </a:bodyPr>
          <a:lstStyle/>
          <a:p>
            <a:r>
              <a:rPr lang="en-US" sz="2000" dirty="0"/>
              <a:t>Needed by the thyroid gland</a:t>
            </a:r>
          </a:p>
          <a:p>
            <a:r>
              <a:rPr lang="en-US" sz="2000" dirty="0"/>
              <a:t>Low iodine consequences</a:t>
            </a:r>
          </a:p>
          <a:p>
            <a:pPr lvl="1"/>
            <a:r>
              <a:rPr lang="en-US" sz="2000" dirty="0"/>
              <a:t>Low thyroid hormones</a:t>
            </a:r>
          </a:p>
          <a:p>
            <a:pPr lvl="2"/>
            <a:r>
              <a:rPr lang="en-US" sz="2000" dirty="0"/>
              <a:t>Metabolic rate slows, fatigue, weight gain</a:t>
            </a:r>
          </a:p>
          <a:p>
            <a:pPr lvl="1"/>
            <a:r>
              <a:rPr lang="en-US" sz="2000" dirty="0"/>
              <a:t>Goiter</a:t>
            </a:r>
          </a:p>
          <a:p>
            <a:pPr lvl="2"/>
            <a:r>
              <a:rPr lang="en-US" sz="2000" dirty="0"/>
              <a:t>Enlarged thyroid gland</a:t>
            </a:r>
          </a:p>
          <a:p>
            <a:pPr lvl="1"/>
            <a:r>
              <a:rPr lang="en-US" sz="2000" dirty="0" smtClean="0"/>
              <a:t>Pregnancy</a:t>
            </a:r>
          </a:p>
          <a:p>
            <a:pPr lvl="2"/>
            <a:r>
              <a:rPr lang="en-US" sz="2000" dirty="0" smtClean="0"/>
              <a:t>Impacts neural </a:t>
            </a:r>
            <a:r>
              <a:rPr lang="en-US" sz="2000" dirty="0"/>
              <a:t>development </a:t>
            </a:r>
            <a:r>
              <a:rPr lang="en-US" sz="2000" dirty="0" smtClean="0"/>
              <a:t>of the </a:t>
            </a:r>
            <a:r>
              <a:rPr lang="en-US" sz="2000" dirty="0"/>
              <a:t>fetus </a:t>
            </a:r>
            <a:endParaRPr lang="en-US" sz="2000" dirty="0" smtClean="0"/>
          </a:p>
          <a:p>
            <a:pPr lvl="2"/>
            <a:r>
              <a:rPr lang="en-US" sz="2000" dirty="0" smtClean="0"/>
              <a:t>In </a:t>
            </a:r>
            <a:r>
              <a:rPr lang="en-US" sz="2000" dirty="0"/>
              <a:t>severe cases will result in </a:t>
            </a:r>
            <a:r>
              <a:rPr lang="en-US" sz="2000" dirty="0" smtClean="0"/>
              <a:t>Cretinism</a:t>
            </a:r>
          </a:p>
          <a:p>
            <a:pPr lvl="3"/>
            <a:r>
              <a:rPr lang="en-US" sz="2000" b="1" dirty="0" smtClean="0"/>
              <a:t>mental</a:t>
            </a:r>
            <a:r>
              <a:rPr lang="en-US" sz="2000" dirty="0" smtClean="0"/>
              <a:t> retardation</a:t>
            </a:r>
          </a:p>
          <a:p>
            <a:pPr lvl="3"/>
            <a:r>
              <a:rPr lang="en-US" sz="2000" dirty="0" smtClean="0"/>
              <a:t>Deafness</a:t>
            </a:r>
          </a:p>
          <a:p>
            <a:pPr lvl="3"/>
            <a:r>
              <a:rPr lang="en-US" sz="2000" dirty="0" smtClean="0"/>
              <a:t>Mutism</a:t>
            </a:r>
          </a:p>
          <a:p>
            <a:pPr lvl="3"/>
            <a:r>
              <a:rPr lang="en-US" sz="2000" dirty="0" smtClean="0"/>
              <a:t>muscle spasticity.</a:t>
            </a:r>
          </a:p>
          <a:p>
            <a:pPr lvl="3"/>
            <a:r>
              <a:rPr lang="en-US" sz="2000" dirty="0" smtClean="0"/>
              <a:t>Overall </a:t>
            </a:r>
            <a:r>
              <a:rPr lang="en-US" sz="2000" dirty="0"/>
              <a:t>growth and life expectancy is also affected.</a:t>
            </a:r>
            <a:endParaRPr lang="en-US" sz="2000" dirty="0" smtClean="0"/>
          </a:p>
          <a:p>
            <a:pPr lvl="2"/>
            <a:r>
              <a:rPr lang="en-US" sz="2000" dirty="0" smtClean="0"/>
              <a:t>Most </a:t>
            </a:r>
            <a:r>
              <a:rPr lang="en-US" sz="2000" dirty="0"/>
              <a:t>prevalent cause of preventable brain </a:t>
            </a:r>
            <a:r>
              <a:rPr lang="en-US" sz="2000" dirty="0" smtClean="0"/>
              <a:t>damage</a:t>
            </a:r>
            <a:endParaRPr lang="en-US" sz="2000" dirty="0"/>
          </a:p>
        </p:txBody>
      </p:sp>
      <p:pic>
        <p:nvPicPr>
          <p:cNvPr id="8" name="Picture 7"/>
          <p:cNvPicPr>
            <a:picLocks noChangeAspect="1"/>
          </p:cNvPicPr>
          <p:nvPr/>
        </p:nvPicPr>
        <p:blipFill>
          <a:blip r:embed="rId3"/>
          <a:stretch>
            <a:fillRect/>
          </a:stretch>
        </p:blipFill>
        <p:spPr>
          <a:xfrm>
            <a:off x="8523482" y="373751"/>
            <a:ext cx="2676525" cy="5815659"/>
          </a:xfrm>
          <a:prstGeom prst="rect">
            <a:avLst/>
          </a:prstGeom>
        </p:spPr>
      </p:pic>
      <p:sp>
        <p:nvSpPr>
          <p:cNvPr id="9" name="TextBox 8"/>
          <p:cNvSpPr txBox="1"/>
          <p:nvPr/>
        </p:nvSpPr>
        <p:spPr>
          <a:xfrm>
            <a:off x="8909457" y="6196337"/>
            <a:ext cx="2209800" cy="369332"/>
          </a:xfrm>
          <a:prstGeom prst="rect">
            <a:avLst/>
          </a:prstGeom>
          <a:noFill/>
        </p:spPr>
        <p:txBody>
          <a:bodyPr wrap="square" rtlCol="0">
            <a:spAutoFit/>
          </a:bodyPr>
          <a:lstStyle/>
          <a:p>
            <a:r>
              <a:rPr lang="en-US" sz="1800" dirty="0" smtClean="0"/>
              <a:t>Textbook p</a:t>
            </a:r>
            <a:r>
              <a:rPr lang="en-US" sz="1800" dirty="0"/>
              <a:t>. </a:t>
            </a:r>
            <a:r>
              <a:rPr lang="en-US" sz="1800" dirty="0" smtClean="0"/>
              <a:t>203</a:t>
            </a:r>
          </a:p>
        </p:txBody>
      </p:sp>
    </p:spTree>
    <p:extLst>
      <p:ext uri="{BB962C8B-B14F-4D97-AF65-F5344CB8AC3E}">
        <p14:creationId xmlns:p14="http://schemas.microsoft.com/office/powerpoint/2010/main" val="249701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Iodine</a:t>
            </a:r>
          </a:p>
        </p:txBody>
      </p:sp>
      <p:sp>
        <p:nvSpPr>
          <p:cNvPr id="3" name="Content Placeholder 2"/>
          <p:cNvSpPr>
            <a:spLocks noGrp="1"/>
          </p:cNvSpPr>
          <p:nvPr>
            <p:ph idx="1"/>
          </p:nvPr>
        </p:nvSpPr>
        <p:spPr>
          <a:xfrm>
            <a:off x="1218883" y="1600200"/>
            <a:ext cx="9751060" cy="4953000"/>
          </a:xfrm>
        </p:spPr>
        <p:txBody>
          <a:bodyPr>
            <a:normAutofit/>
          </a:bodyPr>
          <a:lstStyle/>
          <a:p>
            <a:endParaRPr lang="en-US" dirty="0" smtClean="0"/>
          </a:p>
          <a:p>
            <a:r>
              <a:rPr lang="en-US" dirty="0" smtClean="0"/>
              <a:t>Dietary sources:</a:t>
            </a:r>
          </a:p>
          <a:p>
            <a:pPr lvl="1"/>
            <a:r>
              <a:rPr lang="en-US" dirty="0" smtClean="0"/>
              <a:t>iodized salt</a:t>
            </a:r>
          </a:p>
          <a:p>
            <a:pPr lvl="1"/>
            <a:r>
              <a:rPr lang="en-US" dirty="0" smtClean="0"/>
              <a:t>S</a:t>
            </a:r>
            <a:r>
              <a:rPr lang="en-US" dirty="0" smtClean="0"/>
              <a:t>eafood</a:t>
            </a:r>
          </a:p>
          <a:p>
            <a:pPr lvl="1"/>
            <a:r>
              <a:rPr lang="en-US" dirty="0" smtClean="0"/>
              <a:t>Seaweed</a:t>
            </a:r>
          </a:p>
          <a:p>
            <a:pPr lvl="1"/>
            <a:r>
              <a:rPr lang="en-US" dirty="0" smtClean="0"/>
              <a:t>dairy products</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785" y="384915"/>
            <a:ext cx="5103831" cy="319401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92" y="4434312"/>
            <a:ext cx="2072603" cy="13742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578" y="1875244"/>
            <a:ext cx="1359207" cy="192241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0088" y="3678643"/>
            <a:ext cx="1983692" cy="1319827"/>
          </a:xfrm>
          <a:prstGeom prst="rect">
            <a:avLst/>
          </a:prstGeom>
        </p:spPr>
      </p:pic>
    </p:spTree>
    <p:extLst>
      <p:ext uri="{BB962C8B-B14F-4D97-AF65-F5344CB8AC3E}">
        <p14:creationId xmlns:p14="http://schemas.microsoft.com/office/powerpoint/2010/main" val="109332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06433D-537D-4A4A-B427-A62EEA4615E5}"/>
              </a:ext>
            </a:extLst>
          </p:cNvPr>
          <p:cNvSpPr>
            <a:spLocks noGrp="1"/>
          </p:cNvSpPr>
          <p:nvPr>
            <p:ph type="title"/>
          </p:nvPr>
        </p:nvSpPr>
        <p:spPr>
          <a:xfrm>
            <a:off x="836612" y="457200"/>
            <a:ext cx="3196043" cy="1609344"/>
          </a:xfrm>
        </p:spPr>
        <p:txBody>
          <a:bodyPr/>
          <a:lstStyle/>
          <a:p>
            <a:pPr algn="ctr"/>
            <a:r>
              <a:rPr lang="en-US" dirty="0" smtClean="0"/>
              <a:t>Nutrient</a:t>
            </a:r>
            <a:br>
              <a:rPr lang="en-US" dirty="0" smtClean="0"/>
            </a:br>
            <a:r>
              <a:rPr lang="en-US" dirty="0" smtClean="0"/>
              <a:t>Tables</a:t>
            </a:r>
            <a:endParaRPr lang="en-US" dirty="0"/>
          </a:p>
        </p:txBody>
      </p:sp>
      <p:graphicFrame>
        <p:nvGraphicFramePr>
          <p:cNvPr id="7" name="Table 6">
            <a:extLst>
              <a:ext uri="{FF2B5EF4-FFF2-40B4-BE49-F238E27FC236}">
                <a16:creationId xmlns="" xmlns:a16="http://schemas.microsoft.com/office/drawing/2014/main" id="{E0EAC66A-BC6A-43FD-97B0-90E53D18A380}"/>
              </a:ext>
            </a:extLst>
          </p:cNvPr>
          <p:cNvGraphicFramePr>
            <a:graphicFrameLocks noGrp="1"/>
          </p:cNvGraphicFramePr>
          <p:nvPr>
            <p:extLst>
              <p:ext uri="{D42A27DB-BD31-4B8C-83A1-F6EECF244321}">
                <p14:modId xmlns:p14="http://schemas.microsoft.com/office/powerpoint/2010/main" val="3795663168"/>
              </p:ext>
            </p:extLst>
          </p:nvPr>
        </p:nvGraphicFramePr>
        <p:xfrm>
          <a:off x="4570412" y="152400"/>
          <a:ext cx="7092553" cy="6518190"/>
        </p:xfrm>
        <a:graphic>
          <a:graphicData uri="http://schemas.openxmlformats.org/drawingml/2006/table">
            <a:tbl>
              <a:tblPr firstRow="1" firstCol="1" bandRow="1"/>
              <a:tblGrid>
                <a:gridCol w="968228">
                  <a:extLst>
                    <a:ext uri="{9D8B030D-6E8A-4147-A177-3AD203B41FA5}">
                      <a16:colId xmlns="" xmlns:a16="http://schemas.microsoft.com/office/drawing/2014/main" val="2993394153"/>
                    </a:ext>
                  </a:extLst>
                </a:gridCol>
                <a:gridCol w="764405">
                  <a:extLst>
                    <a:ext uri="{9D8B030D-6E8A-4147-A177-3AD203B41FA5}">
                      <a16:colId xmlns="" xmlns:a16="http://schemas.microsoft.com/office/drawing/2014/main" val="3424275096"/>
                    </a:ext>
                  </a:extLst>
                </a:gridCol>
                <a:gridCol w="1017024">
                  <a:extLst>
                    <a:ext uri="{9D8B030D-6E8A-4147-A177-3AD203B41FA5}">
                      <a16:colId xmlns="" xmlns:a16="http://schemas.microsoft.com/office/drawing/2014/main" val="563657946"/>
                    </a:ext>
                  </a:extLst>
                </a:gridCol>
                <a:gridCol w="1281039">
                  <a:extLst>
                    <a:ext uri="{9D8B030D-6E8A-4147-A177-3AD203B41FA5}">
                      <a16:colId xmlns="" xmlns:a16="http://schemas.microsoft.com/office/drawing/2014/main" val="392880412"/>
                    </a:ext>
                  </a:extLst>
                </a:gridCol>
                <a:gridCol w="1122835">
                  <a:extLst>
                    <a:ext uri="{9D8B030D-6E8A-4147-A177-3AD203B41FA5}">
                      <a16:colId xmlns="" xmlns:a16="http://schemas.microsoft.com/office/drawing/2014/main" val="2427122621"/>
                    </a:ext>
                  </a:extLst>
                </a:gridCol>
                <a:gridCol w="853169">
                  <a:extLst>
                    <a:ext uri="{9D8B030D-6E8A-4147-A177-3AD203B41FA5}">
                      <a16:colId xmlns="" xmlns:a16="http://schemas.microsoft.com/office/drawing/2014/main" val="33705037"/>
                    </a:ext>
                  </a:extLst>
                </a:gridCol>
                <a:gridCol w="1085853">
                  <a:extLst>
                    <a:ext uri="{9D8B030D-6E8A-4147-A177-3AD203B41FA5}">
                      <a16:colId xmlns="" xmlns:a16="http://schemas.microsoft.com/office/drawing/2014/main" val="2471801608"/>
                    </a:ext>
                  </a:extLst>
                </a:gridCol>
              </a:tblGrid>
              <a:tr h="362465">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Nutrient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Main Functions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Food Sources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Recommended Intake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Deficiency Diseases/Symptoms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UL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Toxicity Symptoms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extLst>
                  <a:ext uri="{0D108BD9-81ED-4DB2-BD59-A6C34878D82A}">
                    <a16:rowId xmlns="" xmlns:a16="http://schemas.microsoft.com/office/drawing/2014/main" val="2586615447"/>
                  </a:ext>
                </a:extLst>
              </a:tr>
              <a:tr h="181232">
                <a:tc>
                  <a:txBody>
                    <a:bodyPr/>
                    <a:lstStyle/>
                    <a:p>
                      <a:pPr marL="0" marR="0">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Major Minerals: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64966437"/>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Sodium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80374640"/>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Potassium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617460893"/>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Chloride</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24211939"/>
                  </a:ext>
                </a:extLst>
              </a:tr>
              <a:tr h="362465">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Calcium</a:t>
                      </a:r>
                    </a:p>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0918537"/>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Phosphorus</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15997618"/>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Magnesium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111442643"/>
                  </a:ext>
                </a:extLst>
              </a:tr>
              <a:tr h="181232">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extLst>
                  <a:ext uri="{0D108BD9-81ED-4DB2-BD59-A6C34878D82A}">
                    <a16:rowId xmlns="" xmlns:a16="http://schemas.microsoft.com/office/drawing/2014/main" val="262801356"/>
                  </a:ext>
                </a:extLst>
              </a:tr>
              <a:tr h="181232">
                <a:tc>
                  <a:txBody>
                    <a:bodyPr/>
                    <a:lstStyle/>
                    <a:p>
                      <a:pPr marL="0" marR="0">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Trace Minerals: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96119843"/>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Iron</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762779888"/>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Zinc</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26651323"/>
                  </a:ext>
                </a:extLst>
              </a:tr>
              <a:tr h="537519">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Iodine</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109435699"/>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Copper</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53717539"/>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Molybdenum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5502091"/>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Selenium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665955270"/>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Chromium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230498743"/>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Manganese</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87811632"/>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Fluoride</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7570208"/>
                  </a:ext>
                </a:extLst>
              </a:tr>
            </a:tbl>
          </a:graphicData>
        </a:graphic>
      </p:graphicFrame>
      <p:sp>
        <p:nvSpPr>
          <p:cNvPr id="4" name="TextBox 3"/>
          <p:cNvSpPr txBox="1"/>
          <p:nvPr/>
        </p:nvSpPr>
        <p:spPr>
          <a:xfrm>
            <a:off x="455612" y="2209800"/>
            <a:ext cx="3429000" cy="2677656"/>
          </a:xfrm>
          <a:prstGeom prst="rect">
            <a:avLst/>
          </a:prstGeom>
          <a:noFill/>
        </p:spPr>
        <p:txBody>
          <a:bodyPr wrap="square" rtlCol="0">
            <a:spAutoFit/>
          </a:bodyPr>
          <a:lstStyle/>
          <a:p>
            <a:pPr algn="ctr"/>
            <a:r>
              <a:rPr lang="en-US" dirty="0" smtClean="0"/>
              <a:t>Recommend you make and fill out one of these as you go. </a:t>
            </a:r>
          </a:p>
          <a:p>
            <a:endParaRPr lang="en-US" dirty="0"/>
          </a:p>
          <a:p>
            <a:pPr algn="ctr"/>
            <a:r>
              <a:rPr lang="en-US" dirty="0" smtClean="0"/>
              <a:t>Will save you a lot of time on your quiz and exam</a:t>
            </a:r>
            <a:endParaRPr lang="en-US" dirty="0"/>
          </a:p>
        </p:txBody>
      </p:sp>
    </p:spTree>
    <p:extLst>
      <p:ext uri="{BB962C8B-B14F-4D97-AF65-F5344CB8AC3E}">
        <p14:creationId xmlns:p14="http://schemas.microsoft.com/office/powerpoint/2010/main" val="118177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Fluoride- not essential… but</a:t>
            </a:r>
            <a:endParaRPr lang="en-US" dirty="0"/>
          </a:p>
        </p:txBody>
      </p:sp>
      <p:sp>
        <p:nvSpPr>
          <p:cNvPr id="3" name="Content Placeholder 2"/>
          <p:cNvSpPr>
            <a:spLocks noGrp="1"/>
          </p:cNvSpPr>
          <p:nvPr>
            <p:ph idx="1"/>
          </p:nvPr>
        </p:nvSpPr>
        <p:spPr>
          <a:xfrm>
            <a:off x="1218883" y="1600200"/>
            <a:ext cx="9751060" cy="5029200"/>
          </a:xfrm>
        </p:spPr>
        <p:txBody>
          <a:bodyPr>
            <a:normAutofit/>
          </a:bodyPr>
          <a:lstStyle/>
          <a:p>
            <a:r>
              <a:rPr lang="en-US" dirty="0"/>
              <a:t>Helps prevent dental caries (cavities) by strengthening enamel on teeth</a:t>
            </a:r>
          </a:p>
          <a:p>
            <a:r>
              <a:rPr lang="en-US" dirty="0"/>
              <a:t>Sources</a:t>
            </a:r>
          </a:p>
          <a:p>
            <a:pPr lvl="1"/>
            <a:r>
              <a:rPr lang="en-US" dirty="0"/>
              <a:t>Fish and shellfish, some tea, toothpaste, fluoridated water</a:t>
            </a:r>
          </a:p>
          <a:p>
            <a:r>
              <a:rPr lang="en-US" dirty="0"/>
              <a:t>Fluoridated water</a:t>
            </a:r>
          </a:p>
          <a:p>
            <a:pPr lvl="1"/>
            <a:r>
              <a:rPr lang="en-US" dirty="0">
                <a:sym typeface="Wingdings 2" panose="05020102010507070707" pitchFamily="18" charset="2"/>
              </a:rPr>
              <a:t>75% of public water</a:t>
            </a:r>
          </a:p>
          <a:p>
            <a:pPr lvl="1"/>
            <a:r>
              <a:rPr lang="en-US" dirty="0">
                <a:sym typeface="Wingdings 2" panose="05020102010507070707" pitchFamily="18" charset="2"/>
              </a:rPr>
              <a:t> bottle water</a:t>
            </a:r>
          </a:p>
          <a:p>
            <a:r>
              <a:rPr lang="en-US" dirty="0">
                <a:sym typeface="Wingdings 2" panose="05020102010507070707" pitchFamily="18" charset="2"/>
              </a:rPr>
              <a:t>Fluorosis</a:t>
            </a:r>
          </a:p>
          <a:p>
            <a:pPr lvl="1"/>
            <a:r>
              <a:rPr lang="en-US" dirty="0">
                <a:sym typeface="Wingdings 2" panose="05020102010507070707" pitchFamily="18" charset="2"/>
              </a:rPr>
              <a:t>Chronic overconsumption of fluoride</a:t>
            </a:r>
          </a:p>
          <a:p>
            <a:pPr lvl="1"/>
            <a:r>
              <a:rPr lang="en-US" dirty="0">
                <a:sym typeface="Wingdings 2" panose="05020102010507070707" pitchFamily="18" charset="2"/>
              </a:rPr>
              <a:t>White flecks, yellow/brown stains, possible pitting of tooth enamel</a:t>
            </a:r>
          </a:p>
          <a:p>
            <a:pPr lvl="1"/>
            <a:r>
              <a:rPr lang="en-US" dirty="0">
                <a:sym typeface="Wingdings 2" panose="05020102010507070707" pitchFamily="18" charset="2"/>
              </a:rPr>
              <a:t>Prevention: In children before teeth erupt from </a:t>
            </a:r>
            <a:r>
              <a:rPr lang="en-US" dirty="0" smtClean="0">
                <a:sym typeface="Wingdings 2" panose="05020102010507070707" pitchFamily="18" charset="2"/>
              </a:rPr>
              <a:t>gums, Don’t let them swallow fluoridated toothpaste!</a:t>
            </a:r>
            <a:endParaRPr lang="en-US" dirty="0">
              <a:sym typeface="Wingdings 2" panose="05020102010507070707" pitchFamily="18" charset="2"/>
            </a:endParaRPr>
          </a:p>
          <a:p>
            <a:pPr lvl="1"/>
            <a:endParaRPr lang="en-US" dirty="0"/>
          </a:p>
        </p:txBody>
      </p:sp>
    </p:spTree>
    <p:extLst>
      <p:ext uri="{BB962C8B-B14F-4D97-AF65-F5344CB8AC3E}">
        <p14:creationId xmlns:p14="http://schemas.microsoft.com/office/powerpoint/2010/main" val="217102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8ACAC3-C5A4-455B-8494-4F554E0C2390}"/>
              </a:ext>
            </a:extLst>
          </p:cNvPr>
          <p:cNvSpPr>
            <a:spLocks noGrp="1"/>
          </p:cNvSpPr>
          <p:nvPr>
            <p:ph type="title"/>
          </p:nvPr>
        </p:nvSpPr>
        <p:spPr/>
        <p:txBody>
          <a:bodyPr>
            <a:normAutofit/>
          </a:bodyPr>
          <a:lstStyle/>
          <a:p>
            <a:r>
              <a:rPr lang="en-US" sz="6000" dirty="0"/>
              <a:t>Let’s Review!</a:t>
            </a:r>
          </a:p>
        </p:txBody>
      </p:sp>
      <p:sp>
        <p:nvSpPr>
          <p:cNvPr id="3" name="Content Placeholder 2">
            <a:extLst>
              <a:ext uri="{FF2B5EF4-FFF2-40B4-BE49-F238E27FC236}">
                <a16:creationId xmlns="" xmlns:a16="http://schemas.microsoft.com/office/drawing/2014/main" id="{32757570-DB96-4B7A-A8C6-32EB7925D7C9}"/>
              </a:ext>
            </a:extLst>
          </p:cNvPr>
          <p:cNvSpPr>
            <a:spLocks noGrp="1"/>
          </p:cNvSpPr>
          <p:nvPr>
            <p:ph idx="1"/>
          </p:nvPr>
        </p:nvSpPr>
        <p:spPr/>
        <p:txBody>
          <a:bodyPr/>
          <a:lstStyle/>
          <a:p>
            <a:r>
              <a:rPr lang="en-US" dirty="0"/>
              <a:t>Get out your DRI tables</a:t>
            </a:r>
            <a:r>
              <a:rPr lang="en-US" dirty="0">
                <a:sym typeface="Wingdings"/>
              </a:rPr>
              <a:t></a:t>
            </a:r>
            <a:endParaRPr lang="en-US" dirty="0"/>
          </a:p>
        </p:txBody>
      </p:sp>
      <p:sp>
        <p:nvSpPr>
          <p:cNvPr id="4" name="Rectangle 3">
            <a:extLst>
              <a:ext uri="{FF2B5EF4-FFF2-40B4-BE49-F238E27FC236}">
                <a16:creationId xmlns="" xmlns:a16="http://schemas.microsoft.com/office/drawing/2014/main" id="{6EA351CF-4DC2-4E39-973B-1463BC8DBC18}"/>
              </a:ext>
            </a:extLst>
          </p:cNvPr>
          <p:cNvSpPr/>
          <p:nvPr/>
        </p:nvSpPr>
        <p:spPr>
          <a:xfrm>
            <a:off x="19076" y="6096000"/>
            <a:ext cx="1218882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72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0"/>
                                        <p:tgtEl>
                                          <p:spTgt spid="4"/>
                                        </p:tgtEl>
                                        <p:attrNameLst>
                                          <p:attrName>ppt_x</p:attrName>
                                        </p:attrNameLst>
                                      </p:cBhvr>
                                      <p:tavLst>
                                        <p:tav tm="0">
                                          <p:val>
                                            <p:strVal val="ppt_x"/>
                                          </p:val>
                                        </p:tav>
                                        <p:tav tm="100000">
                                          <p:val>
                                            <p:strVal val="0-ppt_w/2"/>
                                          </p:val>
                                        </p:tav>
                                      </p:tavLst>
                                    </p:anim>
                                    <p:anim calcmode="lin" valueType="num">
                                      <p:cBhvr additive="base">
                                        <p:cTn id="7" dur="5000"/>
                                        <p:tgtEl>
                                          <p:spTgt spid="4"/>
                                        </p:tgtEl>
                                        <p:attrNameLst>
                                          <p:attrName>ppt_y</p:attrName>
                                        </p:attrNameLst>
                                      </p:cBhvr>
                                      <p:tavLst>
                                        <p:tav tm="0">
                                          <p:val>
                                            <p:strVal val="ppt_y"/>
                                          </p:val>
                                        </p:tav>
                                        <p:tav tm="100000">
                                          <p:val>
                                            <p:strVal val="ppt_y"/>
                                          </p:val>
                                        </p:tav>
                                      </p:tavLst>
                                    </p:anim>
                                    <p:set>
                                      <p:cBhvr>
                                        <p:cTn id="8" dur="1" fill="hold">
                                          <p:stCondLst>
                                            <p:cond delay="4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0530F8-A983-49C0-BA2B-1717ED35A829}"/>
              </a:ext>
            </a:extLst>
          </p:cNvPr>
          <p:cNvSpPr>
            <a:spLocks noGrp="1"/>
          </p:cNvSpPr>
          <p:nvPr>
            <p:ph type="title"/>
          </p:nvPr>
        </p:nvSpPr>
        <p:spPr>
          <a:xfrm>
            <a:off x="1218883" y="457200"/>
            <a:ext cx="9751060" cy="1828800"/>
          </a:xfrm>
        </p:spPr>
        <p:txBody>
          <a:bodyPr>
            <a:noAutofit/>
          </a:bodyPr>
          <a:lstStyle/>
          <a:p>
            <a:r>
              <a:rPr lang="en-US" sz="3600" dirty="0"/>
              <a:t>The general definition of a cofactor </a:t>
            </a:r>
            <a:r>
              <a:rPr lang="en-US" sz="3600" dirty="0" smtClean="0"/>
              <a:t/>
            </a:r>
            <a:br>
              <a:rPr lang="en-US" sz="3600" dirty="0" smtClean="0"/>
            </a:br>
            <a:r>
              <a:rPr lang="en-US" sz="3600" dirty="0" smtClean="0"/>
              <a:t>is </a:t>
            </a:r>
            <a:r>
              <a:rPr lang="en-US" sz="3600" dirty="0"/>
              <a:t>a substance that is required for _____________ to function properly.</a:t>
            </a:r>
          </a:p>
        </p:txBody>
      </p:sp>
      <p:sp>
        <p:nvSpPr>
          <p:cNvPr id="3" name="Content Placeholder 2">
            <a:extLst>
              <a:ext uri="{FF2B5EF4-FFF2-40B4-BE49-F238E27FC236}">
                <a16:creationId xmlns="" xmlns:a16="http://schemas.microsoft.com/office/drawing/2014/main" id="{E15ABA6B-5277-4D86-AC6E-C5B1D6602AFA}"/>
              </a:ext>
            </a:extLst>
          </p:cNvPr>
          <p:cNvSpPr>
            <a:spLocks noGrp="1"/>
          </p:cNvSpPr>
          <p:nvPr>
            <p:ph idx="1"/>
          </p:nvPr>
        </p:nvSpPr>
        <p:spPr>
          <a:xfrm>
            <a:off x="1218883" y="2286000"/>
            <a:ext cx="9751060" cy="3886200"/>
          </a:xfrm>
        </p:spPr>
        <p:txBody>
          <a:bodyPr/>
          <a:lstStyle/>
          <a:p>
            <a:pPr marL="514350" lvl="0" indent="-514350">
              <a:buFont typeface="+mj-lt"/>
              <a:buAutoNum type="alphaUcPeriod"/>
            </a:pPr>
            <a:r>
              <a:rPr lang="en-US" dirty="0"/>
              <a:t>vitamin D</a:t>
            </a:r>
          </a:p>
          <a:p>
            <a:pPr marL="514350" lvl="0" indent="-514350">
              <a:buFont typeface="+mj-lt"/>
              <a:buAutoNum type="alphaUcPeriod"/>
            </a:pPr>
            <a:r>
              <a:rPr lang="en-US" dirty="0"/>
              <a:t>an enzyme</a:t>
            </a:r>
          </a:p>
          <a:p>
            <a:pPr marL="514350" lvl="0" indent="-514350">
              <a:buFont typeface="+mj-lt"/>
              <a:buAutoNum type="alphaUcPeriod"/>
            </a:pPr>
            <a:r>
              <a:rPr lang="en-US" dirty="0"/>
              <a:t>thyroid hormones</a:t>
            </a:r>
          </a:p>
          <a:p>
            <a:pPr marL="514350" indent="-514350">
              <a:buFont typeface="+mj-lt"/>
              <a:buAutoNum type="alphaUcPeriod"/>
            </a:pPr>
            <a:r>
              <a:rPr lang="en-US" dirty="0"/>
              <a:t>the hypothalamus</a:t>
            </a:r>
          </a:p>
        </p:txBody>
      </p:sp>
      <p:sp>
        <p:nvSpPr>
          <p:cNvPr id="4" name="Rectangle 3">
            <a:extLst>
              <a:ext uri="{FF2B5EF4-FFF2-40B4-BE49-F238E27FC236}">
                <a16:creationId xmlns="" xmlns:a16="http://schemas.microsoft.com/office/drawing/2014/main" id="{BC82D8C8-335A-45F0-BD89-1D3515716286}"/>
              </a:ext>
            </a:extLst>
          </p:cNvPr>
          <p:cNvSpPr/>
          <p:nvPr/>
        </p:nvSpPr>
        <p:spPr>
          <a:xfrm>
            <a:off x="19076" y="6096000"/>
            <a:ext cx="1218882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80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7000"/>
                                        <p:tgtEl>
                                          <p:spTgt spid="4"/>
                                        </p:tgtEl>
                                        <p:attrNameLst>
                                          <p:attrName>ppt_x</p:attrName>
                                        </p:attrNameLst>
                                      </p:cBhvr>
                                      <p:tavLst>
                                        <p:tav tm="0">
                                          <p:val>
                                            <p:strVal val="ppt_x"/>
                                          </p:val>
                                        </p:tav>
                                        <p:tav tm="100000">
                                          <p:val>
                                            <p:strVal val="0-ppt_w/2"/>
                                          </p:val>
                                        </p:tav>
                                      </p:tavLst>
                                    </p:anim>
                                    <p:anim calcmode="lin" valueType="num">
                                      <p:cBhvr additive="base">
                                        <p:cTn id="7" dur="7000"/>
                                        <p:tgtEl>
                                          <p:spTgt spid="4"/>
                                        </p:tgtEl>
                                        <p:attrNameLst>
                                          <p:attrName>ppt_y</p:attrName>
                                        </p:attrNameLst>
                                      </p:cBhvr>
                                      <p:tavLst>
                                        <p:tav tm="0">
                                          <p:val>
                                            <p:strVal val="ppt_y"/>
                                          </p:val>
                                        </p:tav>
                                        <p:tav tm="100000">
                                          <p:val>
                                            <p:strVal val="ppt_y"/>
                                          </p:val>
                                        </p:tav>
                                      </p:tavLst>
                                    </p:anim>
                                    <p:set>
                                      <p:cBhvr>
                                        <p:cTn id="8" dur="1" fill="hold">
                                          <p:stCondLst>
                                            <p:cond delay="69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59000"/>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0530F8-A983-49C0-BA2B-1717ED35A829}"/>
              </a:ext>
            </a:extLst>
          </p:cNvPr>
          <p:cNvSpPr>
            <a:spLocks noGrp="1"/>
          </p:cNvSpPr>
          <p:nvPr>
            <p:ph type="title"/>
          </p:nvPr>
        </p:nvSpPr>
        <p:spPr>
          <a:xfrm>
            <a:off x="1218883" y="381000"/>
            <a:ext cx="9751060" cy="1828800"/>
          </a:xfrm>
        </p:spPr>
        <p:txBody>
          <a:bodyPr>
            <a:noAutofit/>
          </a:bodyPr>
          <a:lstStyle/>
          <a:p>
            <a:r>
              <a:rPr lang="en-US" sz="3600" dirty="0"/>
              <a:t>When the body senses a change in blood calcium levels and releases calcitonin, which of the following may occur (list all that apply):</a:t>
            </a:r>
          </a:p>
        </p:txBody>
      </p:sp>
      <p:sp>
        <p:nvSpPr>
          <p:cNvPr id="3" name="Content Placeholder 2">
            <a:extLst>
              <a:ext uri="{FF2B5EF4-FFF2-40B4-BE49-F238E27FC236}">
                <a16:creationId xmlns="" xmlns:a16="http://schemas.microsoft.com/office/drawing/2014/main" id="{E15ABA6B-5277-4D86-AC6E-C5B1D6602AFA}"/>
              </a:ext>
            </a:extLst>
          </p:cNvPr>
          <p:cNvSpPr>
            <a:spLocks noGrp="1"/>
          </p:cNvSpPr>
          <p:nvPr>
            <p:ph idx="1"/>
          </p:nvPr>
        </p:nvSpPr>
        <p:spPr>
          <a:xfrm>
            <a:off x="1218883" y="2438400"/>
            <a:ext cx="9751060" cy="3733800"/>
          </a:xfrm>
        </p:spPr>
        <p:txBody>
          <a:bodyPr/>
          <a:lstStyle/>
          <a:p>
            <a:pPr marL="514350" lvl="0" indent="-514350">
              <a:buFont typeface="+mj-lt"/>
              <a:buAutoNum type="alphaUcPeriod"/>
            </a:pPr>
            <a:r>
              <a:rPr lang="en-US" dirty="0"/>
              <a:t>less calcium is absorbed in the intestines</a:t>
            </a:r>
          </a:p>
          <a:p>
            <a:pPr marL="514350" lvl="0" indent="-514350">
              <a:buFont typeface="+mj-lt"/>
              <a:buAutoNum type="alphaUcPeriod"/>
            </a:pPr>
            <a:r>
              <a:rPr lang="en-US" dirty="0"/>
              <a:t>more calcium is released from bone</a:t>
            </a:r>
          </a:p>
          <a:p>
            <a:pPr marL="514350" lvl="0" indent="-514350">
              <a:buFont typeface="+mj-lt"/>
              <a:buAutoNum type="alphaUcPeriod"/>
            </a:pPr>
            <a:r>
              <a:rPr lang="en-US" dirty="0"/>
              <a:t>less calcium is retained by the kidneys</a:t>
            </a:r>
          </a:p>
          <a:p>
            <a:pPr marL="514350" lvl="0" indent="-514350">
              <a:buFont typeface="+mj-lt"/>
              <a:buAutoNum type="alphaUcPeriod"/>
            </a:pPr>
            <a:r>
              <a:rPr lang="en-US" dirty="0"/>
              <a:t>none of the above</a:t>
            </a:r>
          </a:p>
          <a:p>
            <a:endParaRPr lang="en-US" dirty="0"/>
          </a:p>
        </p:txBody>
      </p:sp>
      <p:sp>
        <p:nvSpPr>
          <p:cNvPr id="4" name="Rectangle 3">
            <a:extLst>
              <a:ext uri="{FF2B5EF4-FFF2-40B4-BE49-F238E27FC236}">
                <a16:creationId xmlns="" xmlns:a16="http://schemas.microsoft.com/office/drawing/2014/main" id="{6622C50E-095B-4DA4-A2C6-4ED6AA4001AC}"/>
              </a:ext>
            </a:extLst>
          </p:cNvPr>
          <p:cNvSpPr/>
          <p:nvPr/>
        </p:nvSpPr>
        <p:spPr>
          <a:xfrm>
            <a:off x="19076" y="6096000"/>
            <a:ext cx="1218882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84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15000"/>
                                        <p:tgtEl>
                                          <p:spTgt spid="4"/>
                                        </p:tgtEl>
                                        <p:attrNameLst>
                                          <p:attrName>ppt_x</p:attrName>
                                        </p:attrNameLst>
                                      </p:cBhvr>
                                      <p:tavLst>
                                        <p:tav tm="0">
                                          <p:val>
                                            <p:strVal val="ppt_x"/>
                                          </p:val>
                                        </p:tav>
                                        <p:tav tm="100000">
                                          <p:val>
                                            <p:strVal val="0-ppt_w/2"/>
                                          </p:val>
                                        </p:tav>
                                      </p:tavLst>
                                    </p:anim>
                                    <p:anim calcmode="lin" valueType="num">
                                      <p:cBhvr additive="base">
                                        <p:cTn id="7" dur="15000"/>
                                        <p:tgtEl>
                                          <p:spTgt spid="4"/>
                                        </p:tgtEl>
                                        <p:attrNameLst>
                                          <p:attrName>ppt_y</p:attrName>
                                        </p:attrNameLst>
                                      </p:cBhvr>
                                      <p:tavLst>
                                        <p:tav tm="0">
                                          <p:val>
                                            <p:strVal val="ppt_y"/>
                                          </p:val>
                                        </p:tav>
                                        <p:tav tm="100000">
                                          <p:val>
                                            <p:strVal val="ppt_y"/>
                                          </p:val>
                                        </p:tav>
                                      </p:tavLst>
                                    </p:anim>
                                    <p:set>
                                      <p:cBhvr>
                                        <p:cTn id="8" dur="1" fill="hold">
                                          <p:stCondLst>
                                            <p:cond delay="149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59000"/>
                                        <p:tgtEl>
                                          <p:spTgt spid="3">
                                            <p:txEl>
                                              <p:pRg st="0" end="0"/>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59000"/>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0530F8-A983-49C0-BA2B-1717ED35A829}"/>
              </a:ext>
            </a:extLst>
          </p:cNvPr>
          <p:cNvSpPr>
            <a:spLocks noGrp="1"/>
          </p:cNvSpPr>
          <p:nvPr>
            <p:ph type="title"/>
          </p:nvPr>
        </p:nvSpPr>
        <p:spPr>
          <a:xfrm>
            <a:off x="1218883" y="381000"/>
            <a:ext cx="9751060" cy="1524000"/>
          </a:xfrm>
        </p:spPr>
        <p:txBody>
          <a:bodyPr>
            <a:noAutofit/>
          </a:bodyPr>
          <a:lstStyle/>
          <a:p>
            <a:r>
              <a:rPr lang="en-US" sz="3600" dirty="0"/>
              <a:t>Which of the following is released in response to a decrease in blood calcium levels:</a:t>
            </a:r>
          </a:p>
        </p:txBody>
      </p:sp>
      <p:sp>
        <p:nvSpPr>
          <p:cNvPr id="3" name="Content Placeholder 2">
            <a:extLst>
              <a:ext uri="{FF2B5EF4-FFF2-40B4-BE49-F238E27FC236}">
                <a16:creationId xmlns="" xmlns:a16="http://schemas.microsoft.com/office/drawing/2014/main" id="{E15ABA6B-5277-4D86-AC6E-C5B1D6602AFA}"/>
              </a:ext>
            </a:extLst>
          </p:cNvPr>
          <p:cNvSpPr>
            <a:spLocks noGrp="1"/>
          </p:cNvSpPr>
          <p:nvPr>
            <p:ph idx="1"/>
          </p:nvPr>
        </p:nvSpPr>
        <p:spPr>
          <a:xfrm>
            <a:off x="1218883" y="2286000"/>
            <a:ext cx="9751060" cy="3733800"/>
          </a:xfrm>
        </p:spPr>
        <p:txBody>
          <a:bodyPr/>
          <a:lstStyle/>
          <a:p>
            <a:pPr marL="514350" lvl="0" indent="-514350">
              <a:buFont typeface="+mj-lt"/>
              <a:buAutoNum type="alphaUcPeriod"/>
            </a:pPr>
            <a:r>
              <a:rPr lang="en-US" dirty="0"/>
              <a:t>parathyroid hormone</a:t>
            </a:r>
          </a:p>
          <a:p>
            <a:pPr marL="514350" lvl="0" indent="-514350">
              <a:buFont typeface="+mj-lt"/>
              <a:buAutoNum type="alphaUcPeriod"/>
            </a:pPr>
            <a:r>
              <a:rPr lang="en-US" dirty="0"/>
              <a:t>calcitonin</a:t>
            </a:r>
          </a:p>
          <a:p>
            <a:pPr marL="514350" lvl="0" indent="-514350">
              <a:buFont typeface="+mj-lt"/>
              <a:buAutoNum type="alphaUcPeriod"/>
            </a:pPr>
            <a:r>
              <a:rPr lang="en-US" dirty="0"/>
              <a:t>testosterone</a:t>
            </a:r>
          </a:p>
          <a:p>
            <a:pPr marL="514350" indent="-514350">
              <a:buFont typeface="+mj-lt"/>
              <a:buAutoNum type="alphaUcPeriod"/>
            </a:pPr>
            <a:r>
              <a:rPr lang="en-US" dirty="0"/>
              <a:t>cortisol</a:t>
            </a:r>
          </a:p>
        </p:txBody>
      </p:sp>
      <p:sp>
        <p:nvSpPr>
          <p:cNvPr id="4" name="Rectangle 3">
            <a:extLst>
              <a:ext uri="{FF2B5EF4-FFF2-40B4-BE49-F238E27FC236}">
                <a16:creationId xmlns="" xmlns:a16="http://schemas.microsoft.com/office/drawing/2014/main" id="{A0989EFE-2A77-4224-A3B9-61E778AC0132}"/>
              </a:ext>
            </a:extLst>
          </p:cNvPr>
          <p:cNvSpPr/>
          <p:nvPr/>
        </p:nvSpPr>
        <p:spPr>
          <a:xfrm>
            <a:off x="19076" y="6096000"/>
            <a:ext cx="1218882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33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0"/>
                                        <p:tgtEl>
                                          <p:spTgt spid="4"/>
                                        </p:tgtEl>
                                        <p:attrNameLst>
                                          <p:attrName>ppt_x</p:attrName>
                                        </p:attrNameLst>
                                      </p:cBhvr>
                                      <p:tavLst>
                                        <p:tav tm="0">
                                          <p:val>
                                            <p:strVal val="ppt_x"/>
                                          </p:val>
                                        </p:tav>
                                        <p:tav tm="100000">
                                          <p:val>
                                            <p:strVal val="0-ppt_w/2"/>
                                          </p:val>
                                        </p:tav>
                                      </p:tavLst>
                                    </p:anim>
                                    <p:anim calcmode="lin" valueType="num">
                                      <p:cBhvr additive="base">
                                        <p:cTn id="7" dur="5000"/>
                                        <p:tgtEl>
                                          <p:spTgt spid="4"/>
                                        </p:tgtEl>
                                        <p:attrNameLst>
                                          <p:attrName>ppt_y</p:attrName>
                                        </p:attrNameLst>
                                      </p:cBhvr>
                                      <p:tavLst>
                                        <p:tav tm="0">
                                          <p:val>
                                            <p:strVal val="ppt_y"/>
                                          </p:val>
                                        </p:tav>
                                        <p:tav tm="100000">
                                          <p:val>
                                            <p:strVal val="ppt_y"/>
                                          </p:val>
                                        </p:tav>
                                      </p:tavLst>
                                    </p:anim>
                                    <p:set>
                                      <p:cBhvr>
                                        <p:cTn id="8" dur="1" fill="hold">
                                          <p:stCondLst>
                                            <p:cond delay="49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59000"/>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0530F8-A983-49C0-BA2B-1717ED35A829}"/>
              </a:ext>
            </a:extLst>
          </p:cNvPr>
          <p:cNvSpPr>
            <a:spLocks noGrp="1"/>
          </p:cNvSpPr>
          <p:nvPr>
            <p:ph type="title"/>
          </p:nvPr>
        </p:nvSpPr>
        <p:spPr>
          <a:xfrm>
            <a:off x="1218883" y="152400"/>
            <a:ext cx="9751060" cy="1752600"/>
          </a:xfrm>
        </p:spPr>
        <p:txBody>
          <a:bodyPr>
            <a:normAutofit/>
          </a:bodyPr>
          <a:lstStyle/>
          <a:p>
            <a:r>
              <a:rPr lang="en-US" sz="3600" dirty="0"/>
              <a:t>Which of the following would have increased calcium needs (list all that apply):</a:t>
            </a:r>
          </a:p>
        </p:txBody>
      </p:sp>
      <p:sp>
        <p:nvSpPr>
          <p:cNvPr id="3" name="Content Placeholder 2">
            <a:extLst>
              <a:ext uri="{FF2B5EF4-FFF2-40B4-BE49-F238E27FC236}">
                <a16:creationId xmlns="" xmlns:a16="http://schemas.microsoft.com/office/drawing/2014/main" id="{E15ABA6B-5277-4D86-AC6E-C5B1D6602AFA}"/>
              </a:ext>
            </a:extLst>
          </p:cNvPr>
          <p:cNvSpPr>
            <a:spLocks noGrp="1"/>
          </p:cNvSpPr>
          <p:nvPr>
            <p:ph idx="1"/>
          </p:nvPr>
        </p:nvSpPr>
        <p:spPr>
          <a:xfrm>
            <a:off x="1218883" y="2133600"/>
            <a:ext cx="9751060" cy="4038600"/>
          </a:xfrm>
        </p:spPr>
        <p:txBody>
          <a:bodyPr/>
          <a:lstStyle/>
          <a:p>
            <a:pPr marL="514350" lvl="0" indent="-514350">
              <a:buFont typeface="+mj-lt"/>
              <a:buAutoNum type="alphaUcPeriod"/>
            </a:pPr>
            <a:r>
              <a:rPr lang="en-US" dirty="0"/>
              <a:t>a 9-13 year old male</a:t>
            </a:r>
          </a:p>
          <a:p>
            <a:pPr marL="514350" lvl="0" indent="-514350">
              <a:buFont typeface="+mj-lt"/>
              <a:buAutoNum type="alphaUcPeriod"/>
            </a:pPr>
            <a:r>
              <a:rPr lang="en-US" dirty="0"/>
              <a:t>a 14-18 year old female</a:t>
            </a:r>
          </a:p>
          <a:p>
            <a:pPr marL="514350" lvl="0" indent="-514350">
              <a:buFont typeface="+mj-lt"/>
              <a:buAutoNum type="alphaUcPeriod"/>
            </a:pPr>
            <a:r>
              <a:rPr lang="en-US" dirty="0"/>
              <a:t>a 19-30 year old male</a:t>
            </a:r>
          </a:p>
          <a:p>
            <a:pPr marL="514350" lvl="0" indent="-514350">
              <a:buFont typeface="+mj-lt"/>
              <a:buAutoNum type="alphaUcPeriod"/>
            </a:pPr>
            <a:r>
              <a:rPr lang="en-US" dirty="0"/>
              <a:t>a 51-70 year old female</a:t>
            </a:r>
          </a:p>
          <a:p>
            <a:pPr marL="514350" lvl="0" indent="-514350">
              <a:buFont typeface="+mj-lt"/>
              <a:buAutoNum type="alphaUcPeriod"/>
            </a:pPr>
            <a:r>
              <a:rPr lang="en-US" dirty="0"/>
              <a:t>a 51-70 year old male</a:t>
            </a:r>
          </a:p>
        </p:txBody>
      </p:sp>
      <p:sp>
        <p:nvSpPr>
          <p:cNvPr id="4" name="Rectangle 3">
            <a:extLst>
              <a:ext uri="{FF2B5EF4-FFF2-40B4-BE49-F238E27FC236}">
                <a16:creationId xmlns="" xmlns:a16="http://schemas.microsoft.com/office/drawing/2014/main" id="{B04A9F54-3E7E-4FA4-B71F-AC4B6172BD99}"/>
              </a:ext>
            </a:extLst>
          </p:cNvPr>
          <p:cNvSpPr/>
          <p:nvPr/>
        </p:nvSpPr>
        <p:spPr>
          <a:xfrm>
            <a:off x="19076" y="6096000"/>
            <a:ext cx="1218882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99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20000"/>
                                        <p:tgtEl>
                                          <p:spTgt spid="4"/>
                                        </p:tgtEl>
                                        <p:attrNameLst>
                                          <p:attrName>ppt_x</p:attrName>
                                        </p:attrNameLst>
                                      </p:cBhvr>
                                      <p:tavLst>
                                        <p:tav tm="0">
                                          <p:val>
                                            <p:strVal val="ppt_x"/>
                                          </p:val>
                                        </p:tav>
                                        <p:tav tm="100000">
                                          <p:val>
                                            <p:strVal val="0-ppt_w/2"/>
                                          </p:val>
                                        </p:tav>
                                      </p:tavLst>
                                    </p:anim>
                                    <p:anim calcmode="lin" valueType="num">
                                      <p:cBhvr additive="base">
                                        <p:cTn id="7" dur="20000"/>
                                        <p:tgtEl>
                                          <p:spTgt spid="4"/>
                                        </p:tgtEl>
                                        <p:attrNameLst>
                                          <p:attrName>ppt_y</p:attrName>
                                        </p:attrNameLst>
                                      </p:cBhvr>
                                      <p:tavLst>
                                        <p:tav tm="0">
                                          <p:val>
                                            <p:strVal val="ppt_y"/>
                                          </p:val>
                                        </p:tav>
                                        <p:tav tm="100000">
                                          <p:val>
                                            <p:strVal val="ppt_y"/>
                                          </p:val>
                                        </p:tav>
                                      </p:tavLst>
                                    </p:anim>
                                    <p:set>
                                      <p:cBhvr>
                                        <p:cTn id="8" dur="1" fill="hold">
                                          <p:stCondLst>
                                            <p:cond delay="199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59000"/>
                                        <p:tgtEl>
                                          <p:spTgt spid="3">
                                            <p:txEl>
                                              <p:pRg st="0" end="0"/>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59000"/>
                                        <p:tgtEl>
                                          <p:spTgt spid="3">
                                            <p:txEl>
                                              <p:pRg st="1" end="1"/>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3">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0530F8-A983-49C0-BA2B-1717ED35A829}"/>
              </a:ext>
            </a:extLst>
          </p:cNvPr>
          <p:cNvSpPr>
            <a:spLocks noGrp="1"/>
          </p:cNvSpPr>
          <p:nvPr>
            <p:ph type="title"/>
          </p:nvPr>
        </p:nvSpPr>
        <p:spPr>
          <a:xfrm>
            <a:off x="1218883" y="152400"/>
            <a:ext cx="9751060" cy="1676400"/>
          </a:xfrm>
        </p:spPr>
        <p:txBody>
          <a:bodyPr>
            <a:normAutofit/>
          </a:bodyPr>
          <a:lstStyle/>
          <a:p>
            <a:r>
              <a:rPr lang="en-US" sz="3600" dirty="0"/>
              <a:t>What is the DRI for calcium for a 26-year-old lactating woman:</a:t>
            </a:r>
          </a:p>
        </p:txBody>
      </p:sp>
      <p:sp>
        <p:nvSpPr>
          <p:cNvPr id="3" name="Content Placeholder 2">
            <a:extLst>
              <a:ext uri="{FF2B5EF4-FFF2-40B4-BE49-F238E27FC236}">
                <a16:creationId xmlns="" xmlns:a16="http://schemas.microsoft.com/office/drawing/2014/main" id="{E15ABA6B-5277-4D86-AC6E-C5B1D6602AFA}"/>
              </a:ext>
            </a:extLst>
          </p:cNvPr>
          <p:cNvSpPr>
            <a:spLocks noGrp="1"/>
          </p:cNvSpPr>
          <p:nvPr>
            <p:ph idx="1"/>
          </p:nvPr>
        </p:nvSpPr>
        <p:spPr>
          <a:xfrm>
            <a:off x="1218883" y="2133600"/>
            <a:ext cx="9751060" cy="4038600"/>
          </a:xfrm>
        </p:spPr>
        <p:txBody>
          <a:bodyPr/>
          <a:lstStyle/>
          <a:p>
            <a:pPr marL="514350" lvl="0" indent="-514350">
              <a:buFont typeface="+mj-lt"/>
              <a:buAutoNum type="alphaUcPeriod"/>
            </a:pPr>
            <a:r>
              <a:rPr lang="en-US" dirty="0"/>
              <a:t>1,300 mg/d</a:t>
            </a:r>
          </a:p>
          <a:p>
            <a:pPr marL="514350" lvl="0" indent="-514350">
              <a:buFont typeface="+mj-lt"/>
              <a:buAutoNum type="alphaUcPeriod"/>
            </a:pPr>
            <a:r>
              <a:rPr lang="en-US" dirty="0"/>
              <a:t>1,200 mg/d</a:t>
            </a:r>
          </a:p>
          <a:p>
            <a:pPr marL="514350" lvl="0" indent="-514350">
              <a:buFont typeface="+mj-lt"/>
              <a:buAutoNum type="alphaUcPeriod"/>
            </a:pPr>
            <a:r>
              <a:rPr lang="en-US" dirty="0"/>
              <a:t>1,000 mg/d</a:t>
            </a:r>
          </a:p>
          <a:p>
            <a:pPr marL="514350" lvl="0" indent="-514350">
              <a:buFont typeface="+mj-lt"/>
              <a:buAutoNum type="alphaUcPeriod"/>
            </a:pPr>
            <a:r>
              <a:rPr lang="en-US" dirty="0"/>
              <a:t>2,500 mg/d</a:t>
            </a:r>
          </a:p>
          <a:p>
            <a:endParaRPr lang="en-US" dirty="0"/>
          </a:p>
        </p:txBody>
      </p:sp>
      <p:sp>
        <p:nvSpPr>
          <p:cNvPr id="4" name="Rectangle 3">
            <a:extLst>
              <a:ext uri="{FF2B5EF4-FFF2-40B4-BE49-F238E27FC236}">
                <a16:creationId xmlns="" xmlns:a16="http://schemas.microsoft.com/office/drawing/2014/main" id="{CDA9475F-1F2F-473A-8C88-DC02F4646254}"/>
              </a:ext>
            </a:extLst>
          </p:cNvPr>
          <p:cNvSpPr/>
          <p:nvPr/>
        </p:nvSpPr>
        <p:spPr>
          <a:xfrm>
            <a:off x="19076" y="6096000"/>
            <a:ext cx="1218882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099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15000"/>
                                        <p:tgtEl>
                                          <p:spTgt spid="4"/>
                                        </p:tgtEl>
                                        <p:attrNameLst>
                                          <p:attrName>ppt_x</p:attrName>
                                        </p:attrNameLst>
                                      </p:cBhvr>
                                      <p:tavLst>
                                        <p:tav tm="0">
                                          <p:val>
                                            <p:strVal val="ppt_x"/>
                                          </p:val>
                                        </p:tav>
                                        <p:tav tm="100000">
                                          <p:val>
                                            <p:strVal val="0-ppt_w/2"/>
                                          </p:val>
                                        </p:tav>
                                      </p:tavLst>
                                    </p:anim>
                                    <p:anim calcmode="lin" valueType="num">
                                      <p:cBhvr additive="base">
                                        <p:cTn id="7" dur="15000"/>
                                        <p:tgtEl>
                                          <p:spTgt spid="4"/>
                                        </p:tgtEl>
                                        <p:attrNameLst>
                                          <p:attrName>ppt_y</p:attrName>
                                        </p:attrNameLst>
                                      </p:cBhvr>
                                      <p:tavLst>
                                        <p:tav tm="0">
                                          <p:val>
                                            <p:strVal val="ppt_y"/>
                                          </p:val>
                                        </p:tav>
                                        <p:tav tm="100000">
                                          <p:val>
                                            <p:strVal val="ppt_y"/>
                                          </p:val>
                                        </p:tav>
                                      </p:tavLst>
                                    </p:anim>
                                    <p:set>
                                      <p:cBhvr>
                                        <p:cTn id="8" dur="1" fill="hold">
                                          <p:stCondLst>
                                            <p:cond delay="149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59000"/>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0530F8-A983-49C0-BA2B-1717ED35A829}"/>
              </a:ext>
            </a:extLst>
          </p:cNvPr>
          <p:cNvSpPr>
            <a:spLocks noGrp="1"/>
          </p:cNvSpPr>
          <p:nvPr>
            <p:ph type="title"/>
          </p:nvPr>
        </p:nvSpPr>
        <p:spPr>
          <a:xfrm>
            <a:off x="1218883" y="152400"/>
            <a:ext cx="9751060" cy="1676400"/>
          </a:xfrm>
        </p:spPr>
        <p:txBody>
          <a:bodyPr>
            <a:normAutofit/>
          </a:bodyPr>
          <a:lstStyle/>
          <a:p>
            <a:r>
              <a:rPr lang="en-US" sz="3600" dirty="0"/>
              <a:t>What is the DRI for iron for a 23-year old non-pregnant female:</a:t>
            </a:r>
          </a:p>
        </p:txBody>
      </p:sp>
      <p:sp>
        <p:nvSpPr>
          <p:cNvPr id="3" name="Content Placeholder 2">
            <a:extLst>
              <a:ext uri="{FF2B5EF4-FFF2-40B4-BE49-F238E27FC236}">
                <a16:creationId xmlns="" xmlns:a16="http://schemas.microsoft.com/office/drawing/2014/main" id="{E15ABA6B-5277-4D86-AC6E-C5B1D6602AFA}"/>
              </a:ext>
            </a:extLst>
          </p:cNvPr>
          <p:cNvSpPr>
            <a:spLocks noGrp="1"/>
          </p:cNvSpPr>
          <p:nvPr>
            <p:ph idx="1"/>
          </p:nvPr>
        </p:nvSpPr>
        <p:spPr>
          <a:xfrm>
            <a:off x="1218883" y="2133600"/>
            <a:ext cx="9751060" cy="4038600"/>
          </a:xfrm>
        </p:spPr>
        <p:txBody>
          <a:bodyPr/>
          <a:lstStyle/>
          <a:p>
            <a:pPr marL="514350" lvl="0" indent="-514350">
              <a:buFont typeface="+mj-lt"/>
              <a:buAutoNum type="alphaUcPeriod"/>
            </a:pPr>
            <a:r>
              <a:rPr lang="en-US" dirty="0"/>
              <a:t>8 mg/day</a:t>
            </a:r>
          </a:p>
          <a:p>
            <a:pPr marL="514350" lvl="0" indent="-514350">
              <a:buFont typeface="+mj-lt"/>
              <a:buAutoNum type="alphaUcPeriod"/>
            </a:pPr>
            <a:r>
              <a:rPr lang="en-US" dirty="0"/>
              <a:t>9 mg/day</a:t>
            </a:r>
          </a:p>
          <a:p>
            <a:pPr marL="514350" lvl="0" indent="-514350">
              <a:buFont typeface="+mj-lt"/>
              <a:buAutoNum type="alphaUcPeriod"/>
            </a:pPr>
            <a:r>
              <a:rPr lang="en-US" dirty="0"/>
              <a:t>18 mg/day</a:t>
            </a:r>
          </a:p>
          <a:p>
            <a:pPr marL="514350" lvl="0" indent="-514350">
              <a:buFont typeface="+mj-lt"/>
              <a:buAutoNum type="alphaUcPeriod"/>
            </a:pPr>
            <a:r>
              <a:rPr lang="en-US" dirty="0"/>
              <a:t>27 mg/day</a:t>
            </a:r>
          </a:p>
        </p:txBody>
      </p:sp>
      <p:sp>
        <p:nvSpPr>
          <p:cNvPr id="4" name="Rectangle 3">
            <a:extLst>
              <a:ext uri="{FF2B5EF4-FFF2-40B4-BE49-F238E27FC236}">
                <a16:creationId xmlns="" xmlns:a16="http://schemas.microsoft.com/office/drawing/2014/main" id="{0163C4FC-5D6F-4E78-8481-9822C23227DA}"/>
              </a:ext>
            </a:extLst>
          </p:cNvPr>
          <p:cNvSpPr/>
          <p:nvPr/>
        </p:nvSpPr>
        <p:spPr>
          <a:xfrm>
            <a:off x="19076" y="6096000"/>
            <a:ext cx="1218882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39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15000"/>
                                        <p:tgtEl>
                                          <p:spTgt spid="4"/>
                                        </p:tgtEl>
                                        <p:attrNameLst>
                                          <p:attrName>ppt_x</p:attrName>
                                        </p:attrNameLst>
                                      </p:cBhvr>
                                      <p:tavLst>
                                        <p:tav tm="0">
                                          <p:val>
                                            <p:strVal val="ppt_x"/>
                                          </p:val>
                                        </p:tav>
                                        <p:tav tm="100000">
                                          <p:val>
                                            <p:strVal val="0-ppt_w/2"/>
                                          </p:val>
                                        </p:tav>
                                      </p:tavLst>
                                    </p:anim>
                                    <p:anim calcmode="lin" valueType="num">
                                      <p:cBhvr additive="base">
                                        <p:cTn id="7" dur="15000"/>
                                        <p:tgtEl>
                                          <p:spTgt spid="4"/>
                                        </p:tgtEl>
                                        <p:attrNameLst>
                                          <p:attrName>ppt_y</p:attrName>
                                        </p:attrNameLst>
                                      </p:cBhvr>
                                      <p:tavLst>
                                        <p:tav tm="0">
                                          <p:val>
                                            <p:strVal val="ppt_y"/>
                                          </p:val>
                                        </p:tav>
                                        <p:tav tm="100000">
                                          <p:val>
                                            <p:strVal val="ppt_y"/>
                                          </p:val>
                                        </p:tav>
                                      </p:tavLst>
                                    </p:anim>
                                    <p:set>
                                      <p:cBhvr>
                                        <p:cTn id="8" dur="1" fill="hold">
                                          <p:stCondLst>
                                            <p:cond delay="149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59000"/>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0530F8-A983-49C0-BA2B-1717ED35A829}"/>
              </a:ext>
            </a:extLst>
          </p:cNvPr>
          <p:cNvSpPr>
            <a:spLocks noGrp="1"/>
          </p:cNvSpPr>
          <p:nvPr>
            <p:ph type="title"/>
          </p:nvPr>
        </p:nvSpPr>
        <p:spPr/>
        <p:txBody>
          <a:bodyPr>
            <a:normAutofit/>
          </a:bodyPr>
          <a:lstStyle/>
          <a:p>
            <a:r>
              <a:rPr lang="en-US" sz="3600" dirty="0"/>
              <a:t>Which of the following is a source of </a:t>
            </a:r>
            <a:r>
              <a:rPr lang="en-US" sz="3600" dirty="0" err="1"/>
              <a:t>heme</a:t>
            </a:r>
            <a:r>
              <a:rPr lang="en-US" sz="3600" dirty="0"/>
              <a:t> iron (list all that apply):</a:t>
            </a:r>
          </a:p>
        </p:txBody>
      </p:sp>
      <p:sp>
        <p:nvSpPr>
          <p:cNvPr id="3" name="Content Placeholder 2">
            <a:extLst>
              <a:ext uri="{FF2B5EF4-FFF2-40B4-BE49-F238E27FC236}">
                <a16:creationId xmlns="" xmlns:a16="http://schemas.microsoft.com/office/drawing/2014/main" id="{E15ABA6B-5277-4D86-AC6E-C5B1D6602AFA}"/>
              </a:ext>
            </a:extLst>
          </p:cNvPr>
          <p:cNvSpPr>
            <a:spLocks noGrp="1"/>
          </p:cNvSpPr>
          <p:nvPr>
            <p:ph idx="1"/>
          </p:nvPr>
        </p:nvSpPr>
        <p:spPr/>
        <p:txBody>
          <a:bodyPr>
            <a:normAutofit/>
          </a:bodyPr>
          <a:lstStyle/>
          <a:p>
            <a:pPr marL="514350" lvl="0" indent="-514350">
              <a:buFont typeface="+mj-lt"/>
              <a:buAutoNum type="alphaUcPeriod"/>
            </a:pPr>
            <a:r>
              <a:rPr lang="en-US" dirty="0"/>
              <a:t>Whole grain bread</a:t>
            </a:r>
          </a:p>
          <a:p>
            <a:pPr marL="514350" lvl="0" indent="-514350">
              <a:buFont typeface="+mj-lt"/>
              <a:buAutoNum type="alphaUcPeriod"/>
            </a:pPr>
            <a:r>
              <a:rPr lang="en-US" dirty="0"/>
              <a:t>Cheddar cheese</a:t>
            </a:r>
          </a:p>
          <a:p>
            <a:pPr marL="514350" lvl="0" indent="-514350">
              <a:buFont typeface="+mj-lt"/>
              <a:buAutoNum type="alphaUcPeriod"/>
            </a:pPr>
            <a:r>
              <a:rPr lang="en-US" dirty="0"/>
              <a:t>Asparagus</a:t>
            </a:r>
          </a:p>
          <a:p>
            <a:pPr marL="514350" lvl="0" indent="-514350">
              <a:buFont typeface="+mj-lt"/>
              <a:buAutoNum type="alphaUcPeriod"/>
            </a:pPr>
            <a:r>
              <a:rPr lang="en-US" dirty="0"/>
              <a:t>Walnuts</a:t>
            </a:r>
          </a:p>
          <a:p>
            <a:pPr marL="514350" lvl="0" indent="-514350">
              <a:buFont typeface="+mj-lt"/>
              <a:buAutoNum type="alphaUcPeriod"/>
            </a:pPr>
            <a:r>
              <a:rPr lang="en-US" dirty="0"/>
              <a:t>Turkey breast</a:t>
            </a:r>
          </a:p>
          <a:p>
            <a:pPr marL="514350" lvl="0" indent="-514350">
              <a:buFont typeface="+mj-lt"/>
              <a:buAutoNum type="alphaUcPeriod"/>
            </a:pPr>
            <a:endParaRPr lang="en-US" dirty="0"/>
          </a:p>
        </p:txBody>
      </p:sp>
      <p:sp>
        <p:nvSpPr>
          <p:cNvPr id="4" name="Rectangle 3">
            <a:extLst>
              <a:ext uri="{FF2B5EF4-FFF2-40B4-BE49-F238E27FC236}">
                <a16:creationId xmlns="" xmlns:a16="http://schemas.microsoft.com/office/drawing/2014/main" id="{517EC496-6DD4-4876-ABDE-5D2E69CA438E}"/>
              </a:ext>
            </a:extLst>
          </p:cNvPr>
          <p:cNvSpPr/>
          <p:nvPr/>
        </p:nvSpPr>
        <p:spPr>
          <a:xfrm>
            <a:off x="19076" y="6096000"/>
            <a:ext cx="1218882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15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10000"/>
                                        <p:tgtEl>
                                          <p:spTgt spid="4"/>
                                        </p:tgtEl>
                                        <p:attrNameLst>
                                          <p:attrName>ppt_x</p:attrName>
                                        </p:attrNameLst>
                                      </p:cBhvr>
                                      <p:tavLst>
                                        <p:tav tm="0">
                                          <p:val>
                                            <p:strVal val="ppt_x"/>
                                          </p:val>
                                        </p:tav>
                                        <p:tav tm="100000">
                                          <p:val>
                                            <p:strVal val="0-ppt_w/2"/>
                                          </p:val>
                                        </p:tav>
                                      </p:tavLst>
                                    </p:anim>
                                    <p:anim calcmode="lin" valueType="num">
                                      <p:cBhvr additive="base">
                                        <p:cTn id="7" dur="10000"/>
                                        <p:tgtEl>
                                          <p:spTgt spid="4"/>
                                        </p:tgtEl>
                                        <p:attrNameLst>
                                          <p:attrName>ppt_y</p:attrName>
                                        </p:attrNameLst>
                                      </p:cBhvr>
                                      <p:tavLst>
                                        <p:tav tm="0">
                                          <p:val>
                                            <p:strVal val="ppt_y"/>
                                          </p:val>
                                        </p:tav>
                                        <p:tav tm="100000">
                                          <p:val>
                                            <p:strVal val="ppt_y"/>
                                          </p:val>
                                        </p:tav>
                                      </p:tavLst>
                                    </p:anim>
                                    <p:set>
                                      <p:cBhvr>
                                        <p:cTn id="8" dur="1" fill="hold">
                                          <p:stCondLst>
                                            <p:cond delay="99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59000"/>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0530F8-A983-49C0-BA2B-1717ED35A829}"/>
              </a:ext>
            </a:extLst>
          </p:cNvPr>
          <p:cNvSpPr>
            <a:spLocks noGrp="1"/>
          </p:cNvSpPr>
          <p:nvPr>
            <p:ph type="title"/>
          </p:nvPr>
        </p:nvSpPr>
        <p:spPr>
          <a:xfrm>
            <a:off x="1218883" y="152400"/>
            <a:ext cx="9751060" cy="2057400"/>
          </a:xfrm>
        </p:spPr>
        <p:txBody>
          <a:bodyPr>
            <a:noAutofit/>
          </a:bodyPr>
          <a:lstStyle/>
          <a:p>
            <a:r>
              <a:rPr lang="en-US" sz="3600" dirty="0"/>
              <a:t>Which of the following things are paired correctly with the impact it has on non-</a:t>
            </a:r>
            <a:r>
              <a:rPr lang="en-US" sz="3600" dirty="0" err="1"/>
              <a:t>heme</a:t>
            </a:r>
            <a:r>
              <a:rPr lang="en-US" sz="3600" dirty="0"/>
              <a:t> iron absorption (list all that apply):</a:t>
            </a:r>
          </a:p>
        </p:txBody>
      </p:sp>
      <p:sp>
        <p:nvSpPr>
          <p:cNvPr id="3" name="Content Placeholder 2">
            <a:extLst>
              <a:ext uri="{FF2B5EF4-FFF2-40B4-BE49-F238E27FC236}">
                <a16:creationId xmlns="" xmlns:a16="http://schemas.microsoft.com/office/drawing/2014/main" id="{E15ABA6B-5277-4D86-AC6E-C5B1D6602AFA}"/>
              </a:ext>
            </a:extLst>
          </p:cNvPr>
          <p:cNvSpPr>
            <a:spLocks noGrp="1"/>
          </p:cNvSpPr>
          <p:nvPr>
            <p:ph idx="1"/>
          </p:nvPr>
        </p:nvSpPr>
        <p:spPr>
          <a:xfrm>
            <a:off x="1218883" y="2209800"/>
            <a:ext cx="9751060" cy="3962400"/>
          </a:xfrm>
        </p:spPr>
        <p:txBody>
          <a:bodyPr/>
          <a:lstStyle/>
          <a:p>
            <a:pPr marL="514350" lvl="0" indent="-514350">
              <a:buFont typeface="+mj-lt"/>
              <a:buAutoNum type="alphaUcPeriod"/>
            </a:pPr>
            <a:r>
              <a:rPr lang="en-US" dirty="0"/>
              <a:t>roast beef, increases</a:t>
            </a:r>
          </a:p>
          <a:p>
            <a:pPr marL="514350" lvl="0" indent="-514350">
              <a:buFont typeface="+mj-lt"/>
              <a:buAutoNum type="alphaUcPeriod"/>
            </a:pPr>
            <a:r>
              <a:rPr lang="en-US" dirty="0"/>
              <a:t>black tea, decreases </a:t>
            </a:r>
          </a:p>
          <a:p>
            <a:pPr marL="514350" lvl="0" indent="-514350">
              <a:buFont typeface="+mj-lt"/>
              <a:buAutoNum type="alphaUcPeriod"/>
            </a:pPr>
            <a:r>
              <a:rPr lang="en-US" dirty="0"/>
              <a:t>orange juice, increases</a:t>
            </a:r>
          </a:p>
          <a:p>
            <a:pPr marL="514350" lvl="0" indent="-514350">
              <a:buFont typeface="+mj-lt"/>
              <a:buAutoNum type="alphaUcPeriod"/>
            </a:pPr>
            <a:r>
              <a:rPr lang="en-US" dirty="0"/>
              <a:t>milk, increases</a:t>
            </a:r>
          </a:p>
          <a:p>
            <a:pPr marL="514350" lvl="0" indent="-514350">
              <a:buFont typeface="+mj-lt"/>
              <a:buAutoNum type="alphaUcPeriod"/>
            </a:pPr>
            <a:r>
              <a:rPr lang="en-US" dirty="0"/>
              <a:t>salmon, decreases</a:t>
            </a:r>
          </a:p>
        </p:txBody>
      </p:sp>
      <p:sp>
        <p:nvSpPr>
          <p:cNvPr id="4" name="Rectangle 3">
            <a:extLst>
              <a:ext uri="{FF2B5EF4-FFF2-40B4-BE49-F238E27FC236}">
                <a16:creationId xmlns="" xmlns:a16="http://schemas.microsoft.com/office/drawing/2014/main" id="{0CB8C184-9AAF-4092-8A02-68BC10E6FC66}"/>
              </a:ext>
            </a:extLst>
          </p:cNvPr>
          <p:cNvSpPr/>
          <p:nvPr/>
        </p:nvSpPr>
        <p:spPr>
          <a:xfrm>
            <a:off x="19076" y="6096000"/>
            <a:ext cx="1218882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44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20000"/>
                                        <p:tgtEl>
                                          <p:spTgt spid="4"/>
                                        </p:tgtEl>
                                        <p:attrNameLst>
                                          <p:attrName>ppt_x</p:attrName>
                                        </p:attrNameLst>
                                      </p:cBhvr>
                                      <p:tavLst>
                                        <p:tav tm="0">
                                          <p:val>
                                            <p:strVal val="ppt_x"/>
                                          </p:val>
                                        </p:tav>
                                        <p:tav tm="100000">
                                          <p:val>
                                            <p:strVal val="0-ppt_w/2"/>
                                          </p:val>
                                        </p:tav>
                                      </p:tavLst>
                                    </p:anim>
                                    <p:anim calcmode="lin" valueType="num">
                                      <p:cBhvr additive="base">
                                        <p:cTn id="7" dur="20000"/>
                                        <p:tgtEl>
                                          <p:spTgt spid="4"/>
                                        </p:tgtEl>
                                        <p:attrNameLst>
                                          <p:attrName>ppt_y</p:attrName>
                                        </p:attrNameLst>
                                      </p:cBhvr>
                                      <p:tavLst>
                                        <p:tav tm="0">
                                          <p:val>
                                            <p:strVal val="ppt_y"/>
                                          </p:val>
                                        </p:tav>
                                        <p:tav tm="100000">
                                          <p:val>
                                            <p:strVal val="ppt_y"/>
                                          </p:val>
                                        </p:tav>
                                      </p:tavLst>
                                    </p:anim>
                                    <p:set>
                                      <p:cBhvr>
                                        <p:cTn id="8" dur="1" fill="hold">
                                          <p:stCondLst>
                                            <p:cond delay="199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59000"/>
                                        <p:tgtEl>
                                          <p:spTgt spid="3">
                                            <p:txEl>
                                              <p:pRg st="0" end="0"/>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3">
                                            <p:txEl>
                                              <p:pRg st="1" end="1"/>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06433D-537D-4A4A-B427-A62EEA4615E5}"/>
              </a:ext>
            </a:extLst>
          </p:cNvPr>
          <p:cNvSpPr>
            <a:spLocks noGrp="1"/>
          </p:cNvSpPr>
          <p:nvPr>
            <p:ph type="title"/>
          </p:nvPr>
        </p:nvSpPr>
        <p:spPr>
          <a:xfrm>
            <a:off x="836612" y="457200"/>
            <a:ext cx="3196043" cy="1609344"/>
          </a:xfrm>
        </p:spPr>
        <p:txBody>
          <a:bodyPr/>
          <a:lstStyle/>
          <a:p>
            <a:pPr algn="ctr"/>
            <a:r>
              <a:rPr lang="en-US" dirty="0" smtClean="0"/>
              <a:t>Nutrient</a:t>
            </a:r>
            <a:br>
              <a:rPr lang="en-US" dirty="0" smtClean="0"/>
            </a:br>
            <a:r>
              <a:rPr lang="en-US" dirty="0" smtClean="0"/>
              <a:t>Tables</a:t>
            </a:r>
            <a:endParaRPr lang="en-US" dirty="0"/>
          </a:p>
        </p:txBody>
      </p:sp>
      <p:graphicFrame>
        <p:nvGraphicFramePr>
          <p:cNvPr id="7" name="Table 6">
            <a:extLst>
              <a:ext uri="{FF2B5EF4-FFF2-40B4-BE49-F238E27FC236}">
                <a16:creationId xmlns="" xmlns:a16="http://schemas.microsoft.com/office/drawing/2014/main" id="{E0EAC66A-BC6A-43FD-97B0-90E53D18A380}"/>
              </a:ext>
            </a:extLst>
          </p:cNvPr>
          <p:cNvGraphicFramePr>
            <a:graphicFrameLocks noGrp="1"/>
          </p:cNvGraphicFramePr>
          <p:nvPr>
            <p:extLst>
              <p:ext uri="{D42A27DB-BD31-4B8C-83A1-F6EECF244321}">
                <p14:modId xmlns:p14="http://schemas.microsoft.com/office/powerpoint/2010/main" val="3795663168"/>
              </p:ext>
            </p:extLst>
          </p:nvPr>
        </p:nvGraphicFramePr>
        <p:xfrm>
          <a:off x="4570412" y="152400"/>
          <a:ext cx="7092553" cy="6518190"/>
        </p:xfrm>
        <a:graphic>
          <a:graphicData uri="http://schemas.openxmlformats.org/drawingml/2006/table">
            <a:tbl>
              <a:tblPr firstRow="1" firstCol="1" bandRow="1"/>
              <a:tblGrid>
                <a:gridCol w="968228">
                  <a:extLst>
                    <a:ext uri="{9D8B030D-6E8A-4147-A177-3AD203B41FA5}">
                      <a16:colId xmlns="" xmlns:a16="http://schemas.microsoft.com/office/drawing/2014/main" val="2993394153"/>
                    </a:ext>
                  </a:extLst>
                </a:gridCol>
                <a:gridCol w="764405">
                  <a:extLst>
                    <a:ext uri="{9D8B030D-6E8A-4147-A177-3AD203B41FA5}">
                      <a16:colId xmlns="" xmlns:a16="http://schemas.microsoft.com/office/drawing/2014/main" val="3424275096"/>
                    </a:ext>
                  </a:extLst>
                </a:gridCol>
                <a:gridCol w="1017024">
                  <a:extLst>
                    <a:ext uri="{9D8B030D-6E8A-4147-A177-3AD203B41FA5}">
                      <a16:colId xmlns="" xmlns:a16="http://schemas.microsoft.com/office/drawing/2014/main" val="563657946"/>
                    </a:ext>
                  </a:extLst>
                </a:gridCol>
                <a:gridCol w="1281039">
                  <a:extLst>
                    <a:ext uri="{9D8B030D-6E8A-4147-A177-3AD203B41FA5}">
                      <a16:colId xmlns="" xmlns:a16="http://schemas.microsoft.com/office/drawing/2014/main" val="392880412"/>
                    </a:ext>
                  </a:extLst>
                </a:gridCol>
                <a:gridCol w="1122835">
                  <a:extLst>
                    <a:ext uri="{9D8B030D-6E8A-4147-A177-3AD203B41FA5}">
                      <a16:colId xmlns="" xmlns:a16="http://schemas.microsoft.com/office/drawing/2014/main" val="2427122621"/>
                    </a:ext>
                  </a:extLst>
                </a:gridCol>
                <a:gridCol w="853169">
                  <a:extLst>
                    <a:ext uri="{9D8B030D-6E8A-4147-A177-3AD203B41FA5}">
                      <a16:colId xmlns="" xmlns:a16="http://schemas.microsoft.com/office/drawing/2014/main" val="33705037"/>
                    </a:ext>
                  </a:extLst>
                </a:gridCol>
                <a:gridCol w="1085853">
                  <a:extLst>
                    <a:ext uri="{9D8B030D-6E8A-4147-A177-3AD203B41FA5}">
                      <a16:colId xmlns="" xmlns:a16="http://schemas.microsoft.com/office/drawing/2014/main" val="2471801608"/>
                    </a:ext>
                  </a:extLst>
                </a:gridCol>
              </a:tblGrid>
              <a:tr h="362465">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Nutrient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Main Functions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Food Sources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Recommended Intake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Deficiency Diseases/Symptoms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UL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Toxicity Symptoms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extLst>
                  <a:ext uri="{0D108BD9-81ED-4DB2-BD59-A6C34878D82A}">
                    <a16:rowId xmlns="" xmlns:a16="http://schemas.microsoft.com/office/drawing/2014/main" val="2586615447"/>
                  </a:ext>
                </a:extLst>
              </a:tr>
              <a:tr h="181232">
                <a:tc>
                  <a:txBody>
                    <a:bodyPr/>
                    <a:lstStyle/>
                    <a:p>
                      <a:pPr marL="0" marR="0">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Major Minerals: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64966437"/>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Sodium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80374640"/>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Potassium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617460893"/>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Chloride</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24211939"/>
                  </a:ext>
                </a:extLst>
              </a:tr>
              <a:tr h="362465">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Calcium</a:t>
                      </a:r>
                    </a:p>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0918537"/>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Phosphorus</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15997618"/>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Magnesium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111442643"/>
                  </a:ext>
                </a:extLst>
              </a:tr>
              <a:tr h="181232">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extLst>
                  <a:ext uri="{0D108BD9-81ED-4DB2-BD59-A6C34878D82A}">
                    <a16:rowId xmlns="" xmlns:a16="http://schemas.microsoft.com/office/drawing/2014/main" val="262801356"/>
                  </a:ext>
                </a:extLst>
              </a:tr>
              <a:tr h="181232">
                <a:tc>
                  <a:txBody>
                    <a:bodyPr/>
                    <a:lstStyle/>
                    <a:p>
                      <a:pPr marL="0" marR="0">
                        <a:lnSpc>
                          <a:spcPct val="107000"/>
                        </a:lnSpc>
                        <a:spcBef>
                          <a:spcPts val="0"/>
                        </a:spcBef>
                        <a:spcAft>
                          <a:spcPts val="0"/>
                        </a:spcAft>
                      </a:pPr>
                      <a:r>
                        <a:rPr lang="en-US" sz="800" b="1">
                          <a:effectLst/>
                          <a:latin typeface="Calibri" panose="020F0502020204030204" pitchFamily="34" charset="0"/>
                          <a:ea typeface="Calibri" panose="020F0502020204030204" pitchFamily="34" charset="0"/>
                          <a:cs typeface="Times New Roman" panose="02020603050405020304" pitchFamily="18" charset="0"/>
                        </a:rPr>
                        <a:t>Trace Minerals: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96119843"/>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Iron</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762779888"/>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Zinc</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26651323"/>
                  </a:ext>
                </a:extLst>
              </a:tr>
              <a:tr h="537519">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Iodine</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109435699"/>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Copper</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53717539"/>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Molybdenum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5502091"/>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Selenium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665955270"/>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Chromium</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230498743"/>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Manganese</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87811632"/>
                  </a:ext>
                </a:extLst>
              </a:tr>
              <a:tr h="362465">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Fluoride</a:t>
                      </a:r>
                    </a:p>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47240" marR="472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7570208"/>
                  </a:ext>
                </a:extLst>
              </a:tr>
            </a:tbl>
          </a:graphicData>
        </a:graphic>
      </p:graphicFrame>
      <p:sp>
        <p:nvSpPr>
          <p:cNvPr id="4" name="TextBox 3"/>
          <p:cNvSpPr txBox="1"/>
          <p:nvPr/>
        </p:nvSpPr>
        <p:spPr>
          <a:xfrm>
            <a:off x="455612" y="2209800"/>
            <a:ext cx="3429000" cy="2677656"/>
          </a:xfrm>
          <a:prstGeom prst="rect">
            <a:avLst/>
          </a:prstGeom>
          <a:noFill/>
        </p:spPr>
        <p:txBody>
          <a:bodyPr wrap="square" rtlCol="0">
            <a:spAutoFit/>
          </a:bodyPr>
          <a:lstStyle/>
          <a:p>
            <a:pPr algn="ctr"/>
            <a:r>
              <a:rPr lang="en-US" dirty="0" smtClean="0"/>
              <a:t>Recommend you make and fill out one of these as you go. </a:t>
            </a:r>
          </a:p>
          <a:p>
            <a:endParaRPr lang="en-US" dirty="0"/>
          </a:p>
          <a:p>
            <a:pPr algn="ctr"/>
            <a:r>
              <a:rPr lang="en-US" dirty="0" smtClean="0"/>
              <a:t>Will save you a lot of time on your quiz and exam</a:t>
            </a:r>
            <a:endParaRPr lang="en-US" dirty="0"/>
          </a:p>
        </p:txBody>
      </p:sp>
      <p:pic>
        <p:nvPicPr>
          <p:cNvPr id="3" name="Picture 2"/>
          <p:cNvPicPr>
            <a:picLocks noChangeAspect="1"/>
          </p:cNvPicPr>
          <p:nvPr/>
        </p:nvPicPr>
        <p:blipFill>
          <a:blip r:embed="rId3"/>
          <a:stretch>
            <a:fillRect/>
          </a:stretch>
        </p:blipFill>
        <p:spPr>
          <a:xfrm>
            <a:off x="5180012" y="3886200"/>
            <a:ext cx="6837223" cy="2592312"/>
          </a:xfrm>
          <a:prstGeom prst="rect">
            <a:avLst/>
          </a:prstGeom>
        </p:spPr>
      </p:pic>
    </p:spTree>
    <p:extLst>
      <p:ext uri="{BB962C8B-B14F-4D97-AF65-F5344CB8AC3E}">
        <p14:creationId xmlns:p14="http://schemas.microsoft.com/office/powerpoint/2010/main" val="209511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286" y="-609600"/>
            <a:ext cx="9964364" cy="2590800"/>
          </a:xfrm>
        </p:spPr>
        <p:txBody>
          <a:bodyPr/>
          <a:lstStyle/>
          <a:p>
            <a:pPr algn="ctr"/>
            <a:r>
              <a:rPr lang="en-US" dirty="0" smtClean="0"/>
              <a:t>Essential Minerals</a:t>
            </a:r>
            <a:endParaRPr lang="en-US" dirty="0"/>
          </a:p>
        </p:txBody>
      </p:sp>
      <p:pic>
        <p:nvPicPr>
          <p:cNvPr id="4" name="Picture 3"/>
          <p:cNvPicPr>
            <a:picLocks noChangeAspect="1"/>
          </p:cNvPicPr>
          <p:nvPr/>
        </p:nvPicPr>
        <p:blipFill>
          <a:blip r:embed="rId3"/>
          <a:stretch>
            <a:fillRect/>
          </a:stretch>
        </p:blipFill>
        <p:spPr>
          <a:xfrm>
            <a:off x="1723405" y="1600200"/>
            <a:ext cx="8620125" cy="5038725"/>
          </a:xfrm>
          <a:prstGeom prst="rect">
            <a:avLst/>
          </a:prstGeom>
        </p:spPr>
      </p:pic>
      <p:sp>
        <p:nvSpPr>
          <p:cNvPr id="6" name="TextBox 5"/>
          <p:cNvSpPr txBox="1"/>
          <p:nvPr/>
        </p:nvSpPr>
        <p:spPr>
          <a:xfrm>
            <a:off x="1865312" y="914400"/>
            <a:ext cx="8458200" cy="461665"/>
          </a:xfrm>
          <a:prstGeom prst="rect">
            <a:avLst/>
          </a:prstGeom>
          <a:noFill/>
        </p:spPr>
        <p:txBody>
          <a:bodyPr wrap="square" rtlCol="0">
            <a:spAutoFit/>
          </a:bodyPr>
          <a:lstStyle/>
          <a:p>
            <a:pPr algn="ctr"/>
            <a:r>
              <a:rPr lang="en-US" dirty="0" smtClean="0"/>
              <a:t>And the elements they are made of</a:t>
            </a:r>
            <a:endParaRPr lang="en-US" dirty="0"/>
          </a:p>
        </p:txBody>
      </p:sp>
    </p:spTree>
    <p:extLst>
      <p:ext uri="{BB962C8B-B14F-4D97-AF65-F5344CB8AC3E}">
        <p14:creationId xmlns:p14="http://schemas.microsoft.com/office/powerpoint/2010/main" val="250683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8012" y="1213139"/>
            <a:ext cx="8629650" cy="5000625"/>
          </a:xfrm>
          <a:prstGeom prst="rect">
            <a:avLst/>
          </a:prstGeom>
        </p:spPr>
      </p:pic>
      <p:sp>
        <p:nvSpPr>
          <p:cNvPr id="2" name="Title 1"/>
          <p:cNvSpPr>
            <a:spLocks noGrp="1"/>
          </p:cNvSpPr>
          <p:nvPr>
            <p:ph type="title"/>
          </p:nvPr>
        </p:nvSpPr>
        <p:spPr>
          <a:xfrm>
            <a:off x="1069569" y="0"/>
            <a:ext cx="10055781" cy="1371600"/>
          </a:xfrm>
        </p:spPr>
        <p:txBody>
          <a:bodyPr/>
          <a:lstStyle/>
          <a:p>
            <a:pPr algn="ctr"/>
            <a:r>
              <a:rPr lang="en-US" dirty="0" smtClean="0"/>
              <a:t>Major Minerals</a:t>
            </a:r>
            <a:endParaRPr lang="en-US" dirty="0"/>
          </a:p>
        </p:txBody>
      </p:sp>
      <p:sp>
        <p:nvSpPr>
          <p:cNvPr id="3" name="Content Placeholder 2"/>
          <p:cNvSpPr>
            <a:spLocks noGrp="1"/>
          </p:cNvSpPr>
          <p:nvPr>
            <p:ph sz="half" idx="1"/>
          </p:nvPr>
        </p:nvSpPr>
        <p:spPr>
          <a:xfrm>
            <a:off x="9523412" y="1724631"/>
            <a:ext cx="2282954" cy="3977640"/>
          </a:xfrm>
        </p:spPr>
        <p:txBody>
          <a:bodyPr/>
          <a:lstStyle/>
          <a:p>
            <a:r>
              <a:rPr lang="en-US" dirty="0" smtClean="0"/>
              <a:t>Sodium</a:t>
            </a:r>
          </a:p>
          <a:p>
            <a:r>
              <a:rPr lang="en-US" dirty="0" smtClean="0"/>
              <a:t>Magnesium</a:t>
            </a:r>
          </a:p>
          <a:p>
            <a:r>
              <a:rPr lang="en-US" dirty="0" smtClean="0"/>
              <a:t>Potassium</a:t>
            </a:r>
          </a:p>
          <a:p>
            <a:r>
              <a:rPr lang="en-US" dirty="0" smtClean="0"/>
              <a:t>calcium</a:t>
            </a:r>
          </a:p>
          <a:p>
            <a:r>
              <a:rPr lang="en-US" dirty="0" smtClean="0"/>
              <a:t>Phosphorous</a:t>
            </a:r>
          </a:p>
          <a:p>
            <a:r>
              <a:rPr lang="en-US" dirty="0" smtClean="0"/>
              <a:t>Sulfur</a:t>
            </a:r>
          </a:p>
          <a:p>
            <a:r>
              <a:rPr lang="en-US" dirty="0" smtClean="0"/>
              <a:t>chloride</a:t>
            </a:r>
          </a:p>
          <a:p>
            <a:endParaRPr lang="en-US" dirty="0"/>
          </a:p>
        </p:txBody>
      </p:sp>
    </p:spTree>
    <p:extLst>
      <p:ext uri="{BB962C8B-B14F-4D97-AF65-F5344CB8AC3E}">
        <p14:creationId xmlns:p14="http://schemas.microsoft.com/office/powerpoint/2010/main" val="273257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08012" y="1213139"/>
            <a:ext cx="8705850" cy="5105400"/>
          </a:xfrm>
          <a:prstGeom prst="rect">
            <a:avLst/>
          </a:prstGeom>
        </p:spPr>
      </p:pic>
      <p:sp>
        <p:nvSpPr>
          <p:cNvPr id="2" name="Title 1"/>
          <p:cNvSpPr>
            <a:spLocks noGrp="1"/>
          </p:cNvSpPr>
          <p:nvPr>
            <p:ph type="title"/>
          </p:nvPr>
        </p:nvSpPr>
        <p:spPr>
          <a:xfrm>
            <a:off x="1069569" y="0"/>
            <a:ext cx="10055781" cy="1371600"/>
          </a:xfrm>
        </p:spPr>
        <p:txBody>
          <a:bodyPr/>
          <a:lstStyle/>
          <a:p>
            <a:pPr algn="ctr"/>
            <a:r>
              <a:rPr lang="en-US" dirty="0" smtClean="0"/>
              <a:t>Trace Minerals</a:t>
            </a:r>
            <a:endParaRPr lang="en-US" dirty="0"/>
          </a:p>
        </p:txBody>
      </p:sp>
      <p:sp>
        <p:nvSpPr>
          <p:cNvPr id="3" name="Content Placeholder 2"/>
          <p:cNvSpPr>
            <a:spLocks noGrp="1"/>
          </p:cNvSpPr>
          <p:nvPr>
            <p:ph sz="half" idx="1"/>
          </p:nvPr>
        </p:nvSpPr>
        <p:spPr>
          <a:xfrm>
            <a:off x="9523412" y="1724631"/>
            <a:ext cx="2282954" cy="3977640"/>
          </a:xfrm>
        </p:spPr>
        <p:txBody>
          <a:bodyPr/>
          <a:lstStyle/>
          <a:p>
            <a:r>
              <a:rPr lang="en-US" dirty="0" smtClean="0"/>
              <a:t>Chromium</a:t>
            </a:r>
          </a:p>
          <a:p>
            <a:r>
              <a:rPr lang="en-US" dirty="0" smtClean="0"/>
              <a:t>Manganese</a:t>
            </a:r>
          </a:p>
          <a:p>
            <a:r>
              <a:rPr lang="en-US" dirty="0" smtClean="0"/>
              <a:t>Iron</a:t>
            </a:r>
          </a:p>
          <a:p>
            <a:r>
              <a:rPr lang="en-US" dirty="0" smtClean="0"/>
              <a:t>Copper</a:t>
            </a:r>
          </a:p>
          <a:p>
            <a:r>
              <a:rPr lang="en-US" dirty="0" smtClean="0"/>
              <a:t>Zinc</a:t>
            </a:r>
          </a:p>
          <a:p>
            <a:r>
              <a:rPr lang="en-US" dirty="0" smtClean="0"/>
              <a:t>Molybdenum </a:t>
            </a:r>
          </a:p>
          <a:p>
            <a:r>
              <a:rPr lang="en-US" dirty="0" smtClean="0"/>
              <a:t>Selenium</a:t>
            </a:r>
          </a:p>
          <a:p>
            <a:r>
              <a:rPr lang="en-US" dirty="0" smtClean="0"/>
              <a:t>Iodine</a:t>
            </a:r>
          </a:p>
          <a:p>
            <a:endParaRPr lang="en-US" dirty="0"/>
          </a:p>
        </p:txBody>
      </p:sp>
    </p:spTree>
    <p:extLst>
      <p:ext uri="{BB962C8B-B14F-4D97-AF65-F5344CB8AC3E}">
        <p14:creationId xmlns:p14="http://schemas.microsoft.com/office/powerpoint/2010/main" val="71661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9569" y="228600"/>
            <a:ext cx="10055781" cy="1609344"/>
          </a:xfrm>
        </p:spPr>
        <p:txBody>
          <a:bodyPr/>
          <a:lstStyle/>
          <a:p>
            <a:r>
              <a:rPr lang="en-US" dirty="0"/>
              <a:t>Minerals- </a:t>
            </a:r>
            <a:r>
              <a:rPr lang="en-US" dirty="0" smtClean="0"/>
              <a:t>What do they do?</a:t>
            </a:r>
            <a:endParaRPr lang="en-US" dirty="0"/>
          </a:p>
        </p:txBody>
      </p:sp>
      <p:sp>
        <p:nvSpPr>
          <p:cNvPr id="5" name="Content Placeholder 4"/>
          <p:cNvSpPr>
            <a:spLocks noGrp="1"/>
          </p:cNvSpPr>
          <p:nvPr>
            <p:ph sz="half" idx="1"/>
          </p:nvPr>
        </p:nvSpPr>
        <p:spPr>
          <a:xfrm>
            <a:off x="1069569" y="1813560"/>
            <a:ext cx="4753642" cy="3977640"/>
          </a:xfrm>
        </p:spPr>
        <p:txBody>
          <a:bodyPr>
            <a:normAutofit/>
          </a:bodyPr>
          <a:lstStyle/>
          <a:p>
            <a:r>
              <a:rPr lang="en-US" dirty="0" smtClean="0"/>
              <a:t>Structural Roles</a:t>
            </a:r>
          </a:p>
          <a:p>
            <a:pPr lvl="1"/>
            <a:r>
              <a:rPr lang="en-US" dirty="0" smtClean="0"/>
              <a:t>Bones</a:t>
            </a:r>
          </a:p>
          <a:p>
            <a:pPr lvl="1"/>
            <a:r>
              <a:rPr lang="en-US" dirty="0" smtClean="0"/>
              <a:t>Teeth</a:t>
            </a:r>
          </a:p>
          <a:p>
            <a:r>
              <a:rPr lang="en-US" dirty="0" smtClean="0"/>
              <a:t>Regulatory roles</a:t>
            </a:r>
            <a:r>
              <a:rPr lang="en-US" dirty="0" smtClean="0"/>
              <a:t>:</a:t>
            </a:r>
          </a:p>
          <a:p>
            <a:pPr lvl="1"/>
            <a:r>
              <a:rPr lang="en-US" b="1" dirty="0" smtClean="0"/>
              <a:t>Cofactor</a:t>
            </a:r>
            <a:r>
              <a:rPr lang="en-US" dirty="0" smtClean="0"/>
              <a:t> for many enzyme reactions</a:t>
            </a:r>
          </a:p>
          <a:p>
            <a:pPr lvl="2"/>
            <a:r>
              <a:rPr lang="en-US" dirty="0" smtClean="0"/>
              <a:t>Muscle </a:t>
            </a:r>
            <a:r>
              <a:rPr lang="en-US" dirty="0"/>
              <a:t>contraction</a:t>
            </a:r>
          </a:p>
          <a:p>
            <a:pPr lvl="2"/>
            <a:r>
              <a:rPr lang="en-US" dirty="0"/>
              <a:t>Nerve signal </a:t>
            </a:r>
            <a:r>
              <a:rPr lang="en-US" dirty="0" smtClean="0"/>
              <a:t>transmission</a:t>
            </a:r>
          </a:p>
          <a:p>
            <a:pPr lvl="2"/>
            <a:r>
              <a:rPr lang="en-US" dirty="0" smtClean="0"/>
              <a:t>DNA transcription</a:t>
            </a:r>
          </a:p>
          <a:p>
            <a:pPr lvl="2"/>
            <a:r>
              <a:rPr lang="en-US" dirty="0" smtClean="0"/>
              <a:t>Metabolism</a:t>
            </a:r>
            <a:endParaRPr lang="en-US" dirty="0"/>
          </a:p>
          <a:p>
            <a:pPr lvl="1"/>
            <a:r>
              <a:rPr lang="en-US" dirty="0"/>
              <a:t>Blood pressure</a:t>
            </a:r>
          </a:p>
          <a:p>
            <a:pPr lvl="1"/>
            <a:r>
              <a:rPr lang="en-US" dirty="0"/>
              <a:t>Water balance</a:t>
            </a:r>
          </a:p>
          <a:p>
            <a:pPr lvl="1"/>
            <a:r>
              <a:rPr lang="en-US" dirty="0"/>
              <a:t>Growth and development</a:t>
            </a:r>
          </a:p>
          <a:p>
            <a:pPr lvl="1"/>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126" y="1454894"/>
            <a:ext cx="2722840" cy="4800600"/>
          </a:xfrm>
          <a:prstGeom prst="rect">
            <a:avLst/>
          </a:prstGeom>
        </p:spPr>
      </p:pic>
    </p:spTree>
    <p:extLst>
      <p:ext uri="{BB962C8B-B14F-4D97-AF65-F5344CB8AC3E}">
        <p14:creationId xmlns:p14="http://schemas.microsoft.com/office/powerpoint/2010/main" val="318714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loud 14"/>
          <p:cNvSpPr/>
          <p:nvPr/>
        </p:nvSpPr>
        <p:spPr>
          <a:xfrm>
            <a:off x="4094362" y="1485622"/>
            <a:ext cx="7993494" cy="457823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295" y="2541339"/>
            <a:ext cx="3193774" cy="183642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565" y="3663835"/>
            <a:ext cx="2226469" cy="2590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317" y="2212640"/>
            <a:ext cx="2590800" cy="2590800"/>
          </a:xfrm>
          <a:prstGeom prst="rect">
            <a:avLst/>
          </a:prstGeom>
        </p:spPr>
      </p:pic>
      <p:cxnSp>
        <p:nvCxnSpPr>
          <p:cNvPr id="13" name="Straight Arrow Connector 12"/>
          <p:cNvCxnSpPr/>
          <p:nvPr/>
        </p:nvCxnSpPr>
        <p:spPr>
          <a:xfrm>
            <a:off x="7410069" y="3459549"/>
            <a:ext cx="1301248" cy="0"/>
          </a:xfrm>
          <a:prstGeom prst="straightConnector1">
            <a:avLst/>
          </a:prstGeom>
          <a:ln w="133350">
            <a:solidFill>
              <a:srgbClr val="003300"/>
            </a:solidFill>
            <a:tailEnd type="triangle" w="med" len="sm"/>
          </a:ln>
        </p:spPr>
        <p:style>
          <a:lnRef idx="1">
            <a:schemeClr val="accent1"/>
          </a:lnRef>
          <a:fillRef idx="0">
            <a:schemeClr val="accent1"/>
          </a:fillRef>
          <a:effectRef idx="0">
            <a:schemeClr val="accent1"/>
          </a:effectRef>
          <a:fontRef idx="minor">
            <a:schemeClr val="tx1"/>
          </a:fontRef>
        </p:style>
      </p:cxnSp>
      <p:sp>
        <p:nvSpPr>
          <p:cNvPr id="16" name="Cloud 15"/>
          <p:cNvSpPr/>
          <p:nvPr/>
        </p:nvSpPr>
        <p:spPr>
          <a:xfrm>
            <a:off x="2044544" y="3490514"/>
            <a:ext cx="537422" cy="34664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loud 16"/>
          <p:cNvSpPr/>
          <p:nvPr/>
        </p:nvSpPr>
        <p:spPr>
          <a:xfrm>
            <a:off x="2880208" y="3056313"/>
            <a:ext cx="1046193" cy="80293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885" y="2133145"/>
            <a:ext cx="1720149" cy="1289412"/>
          </a:xfrm>
          <a:prstGeom prst="rect">
            <a:avLst/>
          </a:prstGeom>
        </p:spPr>
      </p:pic>
      <p:sp>
        <p:nvSpPr>
          <p:cNvPr id="2" name="Title 1"/>
          <p:cNvSpPr>
            <a:spLocks noGrp="1"/>
          </p:cNvSpPr>
          <p:nvPr>
            <p:ph type="title"/>
          </p:nvPr>
        </p:nvSpPr>
        <p:spPr/>
        <p:txBody>
          <a:bodyPr/>
          <a:lstStyle/>
          <a:p>
            <a:r>
              <a:rPr lang="en-US" dirty="0" smtClean="0"/>
              <a:t>Minerals- How do they get where we need them?</a:t>
            </a:r>
            <a:endParaRPr lang="en-US" dirty="0"/>
          </a:p>
        </p:txBody>
      </p:sp>
    </p:spTree>
    <p:extLst>
      <p:ext uri="{BB962C8B-B14F-4D97-AF65-F5344CB8AC3E}">
        <p14:creationId xmlns:p14="http://schemas.microsoft.com/office/powerpoint/2010/main" val="87290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TM03090434[[fn=Wood Type]]</Template>
  <TotalTime>0</TotalTime>
  <Words>1458</Words>
  <Application>Microsoft Office PowerPoint</Application>
  <PresentationFormat>Custom</PresentationFormat>
  <Paragraphs>612</Paragraphs>
  <Slides>39</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Arial Black</vt:lpstr>
      <vt:lpstr>Calibri</vt:lpstr>
      <vt:lpstr>Constantia</vt:lpstr>
      <vt:lpstr>Times New Roman</vt:lpstr>
      <vt:lpstr>Wingdings</vt:lpstr>
      <vt:lpstr>Wingdings 2</vt:lpstr>
      <vt:lpstr>Wood Type</vt:lpstr>
      <vt:lpstr>Welcome to tonight’s meeting!</vt:lpstr>
      <vt:lpstr>Minerals</vt:lpstr>
      <vt:lpstr>Nutrient Tables</vt:lpstr>
      <vt:lpstr>Nutrient Tables</vt:lpstr>
      <vt:lpstr>Essential Minerals</vt:lpstr>
      <vt:lpstr>Major Minerals</vt:lpstr>
      <vt:lpstr>Trace Minerals</vt:lpstr>
      <vt:lpstr>Minerals- What do they do?</vt:lpstr>
      <vt:lpstr>Minerals- How do they get where we need them?</vt:lpstr>
      <vt:lpstr>Minerals- Bioavailability</vt:lpstr>
      <vt:lpstr>Minerals- Bioavailability</vt:lpstr>
      <vt:lpstr>Minerals- Bioavailability</vt:lpstr>
      <vt:lpstr>Minerals- Bioavailability</vt:lpstr>
      <vt:lpstr>Minerals- Bioavailability</vt:lpstr>
      <vt:lpstr>Calcium</vt:lpstr>
      <vt:lpstr>Functions of calcium</vt:lpstr>
      <vt:lpstr>Calcium</vt:lpstr>
      <vt:lpstr>Control of Blood Calcium Levels</vt:lpstr>
      <vt:lpstr>Bone Health Terms to Know</vt:lpstr>
      <vt:lpstr>Osteoporosis Risk</vt:lpstr>
      <vt:lpstr>Osteoporosis Prevention </vt:lpstr>
      <vt:lpstr>Phosphorus</vt:lpstr>
      <vt:lpstr>Magnesium </vt:lpstr>
      <vt:lpstr>Iron</vt:lpstr>
      <vt:lpstr>Iron Terms to Know</vt:lpstr>
      <vt:lpstr>Heme vs. Non-Heme</vt:lpstr>
      <vt:lpstr>Iron Absorption</vt:lpstr>
      <vt:lpstr>Iodine</vt:lpstr>
      <vt:lpstr>Iodine</vt:lpstr>
      <vt:lpstr>Fluoride- not essential… but</vt:lpstr>
      <vt:lpstr>Let’s Review!</vt:lpstr>
      <vt:lpstr>The general definition of a cofactor  is a substance that is required for _____________ to function properly.</vt:lpstr>
      <vt:lpstr>When the body senses a change in blood calcium levels and releases calcitonin, which of the following may occur (list all that apply):</vt:lpstr>
      <vt:lpstr>Which of the following is released in response to a decrease in blood calcium levels:</vt:lpstr>
      <vt:lpstr>Which of the following would have increased calcium needs (list all that apply):</vt:lpstr>
      <vt:lpstr>What is the DRI for calcium for a 26-year-old lactating woman:</vt:lpstr>
      <vt:lpstr>What is the DRI for iron for a 23-year old non-pregnant female:</vt:lpstr>
      <vt:lpstr>Which of the following is a source of heme iron (list all that apply):</vt:lpstr>
      <vt:lpstr>Which of the following things are paired correctly with the impact it has on non-heme iron absorption (list all that apply):</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2018-03-06T21:11:05Z</dcterms:created>
  <dcterms:modified xsi:type="dcterms:W3CDTF">2020-06-15T16:40:43Z</dcterms:modified>
  <cp:version/>
</cp:coreProperties>
</file>